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9"/>
  </p:notesMasterIdLst>
  <p:sldIdLst>
    <p:sldId id="2147384680" r:id="rId4"/>
    <p:sldId id="2147384643" r:id="rId5"/>
    <p:sldId id="2147384658" r:id="rId6"/>
    <p:sldId id="2147384667" r:id="rId7"/>
    <p:sldId id="2147384659" r:id="rId8"/>
    <p:sldId id="2147384663" r:id="rId9"/>
    <p:sldId id="2147384664" r:id="rId10"/>
    <p:sldId id="2147384665" r:id="rId11"/>
    <p:sldId id="2147384666" r:id="rId12"/>
    <p:sldId id="2147384668" r:id="rId13"/>
    <p:sldId id="2147384669" r:id="rId14"/>
    <p:sldId id="2147384682" r:id="rId15"/>
    <p:sldId id="2147384670" r:id="rId16"/>
    <p:sldId id="2147384671" r:id="rId17"/>
    <p:sldId id="2147384672" r:id="rId18"/>
    <p:sldId id="2147384673" r:id="rId19"/>
    <p:sldId id="2147384674" r:id="rId20"/>
    <p:sldId id="2147384675" r:id="rId21"/>
    <p:sldId id="2147384676" r:id="rId22"/>
    <p:sldId id="2147384677" r:id="rId23"/>
    <p:sldId id="2147384678" r:id="rId24"/>
    <p:sldId id="2147384661" r:id="rId25"/>
    <p:sldId id="2147384679" r:id="rId26"/>
    <p:sldId id="2147384662" r:id="rId27"/>
    <p:sldId id="21473846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98F87E-7B24-06E1-9616-7E1D19864BA5}" name="Amy Bowse" initials="AB" userId="S::Amy.Bowse@bbrown.com::7078340e-bfe5-4479-9964-594796d09f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B4F"/>
    <a:srgbClr val="182637"/>
    <a:srgbClr val="EEF2F7"/>
    <a:srgbClr val="E0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5" autoAdjust="0"/>
    <p:restoredTop sz="94660"/>
  </p:normalViewPr>
  <p:slideViewPr>
    <p:cSldViewPr snapToGrid="0">
      <p:cViewPr varScale="1">
        <p:scale>
          <a:sx n="82" d="100"/>
          <a:sy n="82" d="100"/>
        </p:scale>
        <p:origin x="73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C0CF2-1EA0-4872-A27A-2F662E287444}"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A5BE7-0B95-4B54-953C-8FF7AA482C0A}" type="slidenum">
              <a:rPr lang="en-US" smtClean="0"/>
              <a:t>‹#›</a:t>
            </a:fld>
            <a:endParaRPr lang="en-US"/>
          </a:p>
        </p:txBody>
      </p:sp>
    </p:spTree>
    <p:extLst>
      <p:ext uri="{BB962C8B-B14F-4D97-AF65-F5344CB8AC3E}">
        <p14:creationId xmlns:p14="http://schemas.microsoft.com/office/powerpoint/2010/main" val="50520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94F7BB3A-896B-CA9E-AB1A-D810413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32" b="27681"/>
          <a:stretch/>
        </p:blipFill>
        <p:spPr>
          <a:xfrm>
            <a:off x="0" y="-1"/>
            <a:ext cx="12192000" cy="976954"/>
          </a:xfrm>
          <a:prstGeom prst="rect">
            <a:avLst/>
          </a:prstGeom>
        </p:spPr>
      </p:pic>
      <p:sp>
        <p:nvSpPr>
          <p:cNvPr id="3" name="Content Placeholder 2">
            <a:extLst>
              <a:ext uri="{FF2B5EF4-FFF2-40B4-BE49-F238E27FC236}">
                <a16:creationId xmlns:a16="http://schemas.microsoft.com/office/drawing/2014/main" id="{3951EF74-7A8B-9AC4-2BD5-C3B7E0CA906E}"/>
              </a:ext>
            </a:extLst>
          </p:cNvPr>
          <p:cNvSpPr>
            <a:spLocks noGrp="1"/>
          </p:cNvSpPr>
          <p:nvPr>
            <p:ph idx="1"/>
          </p:nvPr>
        </p:nvSpPr>
        <p:spPr>
          <a:xfrm>
            <a:off x="430696" y="1347925"/>
            <a:ext cx="10515600" cy="4351338"/>
          </a:xfrm>
        </p:spPr>
        <p:txBody>
          <a:bodyPr/>
          <a:lstStyle>
            <a:lvl1pPr>
              <a:spcBef>
                <a:spcPts val="1200"/>
              </a:spcBef>
              <a:defRPr sz="2600">
                <a:latin typeface="Gilroy-Regular" panose="00000500000000000000" pitchFamily="2" charset="0"/>
              </a:defRPr>
            </a:lvl1pPr>
            <a:lvl2pPr>
              <a:defRPr>
                <a:latin typeface="Gilroy-Regular" panose="00000500000000000000" pitchFamily="2" charset="0"/>
              </a:defRPr>
            </a:lvl2pPr>
            <a:lvl3pPr>
              <a:defRPr>
                <a:latin typeface="Gilroy-Regular" panose="00000500000000000000" pitchFamily="2" charset="0"/>
              </a:defRPr>
            </a:lvl3pPr>
            <a:lvl4pPr>
              <a:defRPr>
                <a:latin typeface="Gilroy-Regular" panose="00000500000000000000" pitchFamily="2" charset="0"/>
              </a:defRPr>
            </a:lvl4pPr>
            <a:lvl5pPr>
              <a:defRPr>
                <a:latin typeface="Gilroy-Regular"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F04DB4-C0E6-D429-CCF0-03FC0C516F4D}"/>
              </a:ext>
            </a:extLst>
          </p:cNvPr>
          <p:cNvSpPr>
            <a:spLocks noGrp="1"/>
          </p:cNvSpPr>
          <p:nvPr>
            <p:ph type="sldNum" sz="quarter" idx="12"/>
          </p:nvPr>
        </p:nvSpPr>
        <p:spPr>
          <a:xfrm>
            <a:off x="9304283" y="6450241"/>
            <a:ext cx="2743200" cy="365125"/>
          </a:xfrm>
        </p:spPr>
        <p:txBody>
          <a:bodyPr/>
          <a:lstStyle>
            <a:lvl1pPr>
              <a:defRPr sz="1200">
                <a:latin typeface="Gilroy-Regular" panose="00000500000000000000" pitchFamily="2" charset="0"/>
              </a:defRPr>
            </a:lvl1pPr>
          </a:lstStyle>
          <a:p>
            <a:fld id="{D1D6ED88-3662-4767-8108-3D34BDB7CBE2}" type="slidenum">
              <a:rPr lang="en-US" smtClean="0"/>
              <a:pPr/>
              <a:t>‹#›</a:t>
            </a:fld>
            <a:endParaRPr lang="en-US"/>
          </a:p>
        </p:txBody>
      </p:sp>
      <p:sp>
        <p:nvSpPr>
          <p:cNvPr id="7" name="Rectangle 6">
            <a:extLst>
              <a:ext uri="{FF2B5EF4-FFF2-40B4-BE49-F238E27FC236}">
                <a16:creationId xmlns:a16="http://schemas.microsoft.com/office/drawing/2014/main" id="{7322BD6C-DDA5-B58F-DA7D-83AAEF432BA7}"/>
              </a:ext>
            </a:extLst>
          </p:cNvPr>
          <p:cNvSpPr/>
          <p:nvPr userDrawn="1"/>
        </p:nvSpPr>
        <p:spPr>
          <a:xfrm>
            <a:off x="10127974" y="-1"/>
            <a:ext cx="2064026" cy="95415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F3DFA-3D14-FD4F-E420-A9F001B1C549}"/>
              </a:ext>
            </a:extLst>
          </p:cNvPr>
          <p:cNvSpPr>
            <a:spLocks noGrp="1"/>
          </p:cNvSpPr>
          <p:nvPr>
            <p:ph type="title"/>
          </p:nvPr>
        </p:nvSpPr>
        <p:spPr>
          <a:xfrm>
            <a:off x="430696" y="240038"/>
            <a:ext cx="9528313" cy="755858"/>
          </a:xfrm>
        </p:spPr>
        <p:txBody>
          <a:bodyPr/>
          <a:lstStyle>
            <a:lvl1pPr>
              <a:defRPr b="0">
                <a:solidFill>
                  <a:schemeClr val="bg1"/>
                </a:solidFill>
                <a:latin typeface="Gilroy-Bold" panose="00000800000000000000" pitchFamily="2" charset="0"/>
              </a:defRPr>
            </a:lvl1pPr>
          </a:lstStyle>
          <a:p>
            <a:r>
              <a:rPr lang="en-US"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C31D6DC6-C5C4-977C-7ECF-276446AF5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3580" y="224658"/>
            <a:ext cx="1452326" cy="542761"/>
          </a:xfrm>
          <a:prstGeom prst="rect">
            <a:avLst/>
          </a:prstGeom>
        </p:spPr>
      </p:pic>
    </p:spTree>
    <p:extLst>
      <p:ext uri="{BB962C8B-B14F-4D97-AF65-F5344CB8AC3E}">
        <p14:creationId xmlns:p14="http://schemas.microsoft.com/office/powerpoint/2010/main" val="2465169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9264-A540-CBC7-569A-CBD4285A7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3BCE4-D405-8BCB-785A-75F020B3D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2A222-2749-0692-7643-C51BE38A3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9834C-65B2-4DB0-8FDC-88ED3EB8E2C3}"/>
              </a:ext>
            </a:extLst>
          </p:cNvPr>
          <p:cNvSpPr>
            <a:spLocks noGrp="1"/>
          </p:cNvSpPr>
          <p:nvPr>
            <p:ph type="dt" sz="half" idx="10"/>
          </p:nvPr>
        </p:nvSpPr>
        <p:spPr>
          <a:xfrm>
            <a:off x="838200" y="6356350"/>
            <a:ext cx="2743200" cy="365125"/>
          </a:xfrm>
          <a:prstGeom prst="rect">
            <a:avLst/>
          </a:prstGeom>
        </p:spPr>
        <p:txBody>
          <a:bodyPr/>
          <a:lstStyle/>
          <a:p>
            <a:fld id="{0D744B73-7063-4A6C-8EE9-14BC88E0A9A9}" type="datetime1">
              <a:rPr lang="en-US" smtClean="0"/>
              <a:t>10/29/2024</a:t>
            </a:fld>
            <a:endParaRPr lang="en-US"/>
          </a:p>
        </p:txBody>
      </p:sp>
      <p:sp>
        <p:nvSpPr>
          <p:cNvPr id="6" name="Footer Placeholder 5">
            <a:extLst>
              <a:ext uri="{FF2B5EF4-FFF2-40B4-BE49-F238E27FC236}">
                <a16:creationId xmlns:a16="http://schemas.microsoft.com/office/drawing/2014/main" id="{B2E4C5B9-7440-B8B4-A998-E43E92951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E1643B-B811-161A-3748-732BEFDAF21E}"/>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78397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FDFC-8B63-5EF3-8008-10D945F64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DB5A8-9AE3-0C6B-6501-9444A55EB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C257-06E8-48D4-CEC3-A9007CF3F48A}"/>
              </a:ext>
            </a:extLst>
          </p:cNvPr>
          <p:cNvSpPr>
            <a:spLocks noGrp="1"/>
          </p:cNvSpPr>
          <p:nvPr>
            <p:ph type="dt" sz="half" idx="10"/>
          </p:nvPr>
        </p:nvSpPr>
        <p:spPr>
          <a:xfrm>
            <a:off x="838200" y="6356350"/>
            <a:ext cx="2743200" cy="365125"/>
          </a:xfrm>
          <a:prstGeom prst="rect">
            <a:avLst/>
          </a:prstGeom>
        </p:spPr>
        <p:txBody>
          <a:bodyPr/>
          <a:lstStyle/>
          <a:p>
            <a:fld id="{75965A6E-AB93-410A-9BFE-A74C39C0DDAD}" type="datetime1">
              <a:rPr lang="en-US" smtClean="0"/>
              <a:t>10/29/2024</a:t>
            </a:fld>
            <a:endParaRPr lang="en-US"/>
          </a:p>
        </p:txBody>
      </p:sp>
      <p:sp>
        <p:nvSpPr>
          <p:cNvPr id="5" name="Footer Placeholder 4">
            <a:extLst>
              <a:ext uri="{FF2B5EF4-FFF2-40B4-BE49-F238E27FC236}">
                <a16:creationId xmlns:a16="http://schemas.microsoft.com/office/drawing/2014/main" id="{82F03BBB-DBBB-B927-9BEB-73DA53D9B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61DA1-81CB-9E02-4252-CB494E2398CC}"/>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2864267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FE9BA7-EAFB-6F18-8E13-468F831BAE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4E961-339C-9FC9-AAD0-EF1193BBC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4AFAF-6DB9-734B-55B6-AA04B01E3A6A}"/>
              </a:ext>
            </a:extLst>
          </p:cNvPr>
          <p:cNvSpPr>
            <a:spLocks noGrp="1"/>
          </p:cNvSpPr>
          <p:nvPr>
            <p:ph type="dt" sz="half" idx="10"/>
          </p:nvPr>
        </p:nvSpPr>
        <p:spPr>
          <a:xfrm>
            <a:off x="838200" y="6356350"/>
            <a:ext cx="2743200" cy="365125"/>
          </a:xfrm>
          <a:prstGeom prst="rect">
            <a:avLst/>
          </a:prstGeom>
        </p:spPr>
        <p:txBody>
          <a:bodyPr/>
          <a:lstStyle/>
          <a:p>
            <a:fld id="{A667CE2A-75C2-4E63-8917-50E8B61A8994}" type="datetime1">
              <a:rPr lang="en-US" smtClean="0"/>
              <a:t>10/29/2024</a:t>
            </a:fld>
            <a:endParaRPr lang="en-US"/>
          </a:p>
        </p:txBody>
      </p:sp>
      <p:sp>
        <p:nvSpPr>
          <p:cNvPr id="5" name="Footer Placeholder 4">
            <a:extLst>
              <a:ext uri="{FF2B5EF4-FFF2-40B4-BE49-F238E27FC236}">
                <a16:creationId xmlns:a16="http://schemas.microsoft.com/office/drawing/2014/main" id="{B5A0970C-3F01-05AC-D7DC-DE6C4CFE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61FD7D-6EE2-1B04-D835-2681F0AEF8BC}"/>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281567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94F7BB3A-896B-CA9E-AB1A-D810413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232" b="27681"/>
          <a:stretch/>
        </p:blipFill>
        <p:spPr>
          <a:xfrm>
            <a:off x="0" y="-1"/>
            <a:ext cx="12192000" cy="1261242"/>
          </a:xfrm>
          <a:prstGeom prst="rect">
            <a:avLst/>
          </a:prstGeom>
        </p:spPr>
      </p:pic>
      <p:sp>
        <p:nvSpPr>
          <p:cNvPr id="3" name="Content Placeholder 2">
            <a:extLst>
              <a:ext uri="{FF2B5EF4-FFF2-40B4-BE49-F238E27FC236}">
                <a16:creationId xmlns:a16="http://schemas.microsoft.com/office/drawing/2014/main" id="{3951EF74-7A8B-9AC4-2BD5-C3B7E0CA906E}"/>
              </a:ext>
            </a:extLst>
          </p:cNvPr>
          <p:cNvSpPr>
            <a:spLocks noGrp="1"/>
          </p:cNvSpPr>
          <p:nvPr>
            <p:ph idx="1"/>
          </p:nvPr>
        </p:nvSpPr>
        <p:spPr>
          <a:xfrm>
            <a:off x="430696" y="1501280"/>
            <a:ext cx="10515600" cy="4351338"/>
          </a:xfrm>
        </p:spPr>
        <p:txBody>
          <a:bodyPr/>
          <a:lstStyle>
            <a:lvl1pPr>
              <a:spcBef>
                <a:spcPts val="1200"/>
              </a:spcBef>
              <a:defRPr sz="2600">
                <a:latin typeface="Gilroy-Regular" panose="00000500000000000000" pitchFamily="2" charset="0"/>
              </a:defRPr>
            </a:lvl1pPr>
            <a:lvl2pPr>
              <a:defRPr>
                <a:latin typeface="Gilroy-Regular" panose="00000500000000000000" pitchFamily="2" charset="0"/>
              </a:defRPr>
            </a:lvl2pPr>
            <a:lvl3pPr>
              <a:defRPr>
                <a:latin typeface="Gilroy-Regular" panose="00000500000000000000" pitchFamily="2" charset="0"/>
              </a:defRPr>
            </a:lvl3pPr>
            <a:lvl4pPr>
              <a:defRPr>
                <a:latin typeface="Gilroy-Regular" panose="00000500000000000000" pitchFamily="2" charset="0"/>
              </a:defRPr>
            </a:lvl4pPr>
            <a:lvl5pPr>
              <a:defRPr>
                <a:latin typeface="Gilroy-Regular"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F04DB4-C0E6-D429-CCF0-03FC0C516F4D}"/>
              </a:ext>
            </a:extLst>
          </p:cNvPr>
          <p:cNvSpPr>
            <a:spLocks noGrp="1"/>
          </p:cNvSpPr>
          <p:nvPr>
            <p:ph type="sldNum" sz="quarter" idx="12"/>
          </p:nvPr>
        </p:nvSpPr>
        <p:spPr>
          <a:xfrm>
            <a:off x="9304283" y="6450241"/>
            <a:ext cx="2743200" cy="365125"/>
          </a:xfrm>
        </p:spPr>
        <p:txBody>
          <a:bodyPr/>
          <a:lstStyle>
            <a:lvl1pPr>
              <a:defRPr sz="1200">
                <a:latin typeface="Gilroy-Regular" panose="00000500000000000000" pitchFamily="2" charset="0"/>
              </a:defRPr>
            </a:lvl1pPr>
          </a:lstStyle>
          <a:p>
            <a:fld id="{D1D6ED88-3662-4767-8108-3D34BDB7CBE2}" type="slidenum">
              <a:rPr lang="en-US" smtClean="0"/>
              <a:pPr/>
              <a:t>‹#›</a:t>
            </a:fld>
            <a:endParaRPr lang="en-US"/>
          </a:p>
        </p:txBody>
      </p:sp>
      <p:sp>
        <p:nvSpPr>
          <p:cNvPr id="7" name="Rectangle 6">
            <a:extLst>
              <a:ext uri="{FF2B5EF4-FFF2-40B4-BE49-F238E27FC236}">
                <a16:creationId xmlns:a16="http://schemas.microsoft.com/office/drawing/2014/main" id="{7322BD6C-DDA5-B58F-DA7D-83AAEF432BA7}"/>
              </a:ext>
            </a:extLst>
          </p:cNvPr>
          <p:cNvSpPr/>
          <p:nvPr userDrawn="1"/>
        </p:nvSpPr>
        <p:spPr>
          <a:xfrm>
            <a:off x="10127974" y="-1"/>
            <a:ext cx="2064026" cy="123954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F3DFA-3D14-FD4F-E420-A9F001B1C549}"/>
              </a:ext>
            </a:extLst>
          </p:cNvPr>
          <p:cNvSpPr>
            <a:spLocks noGrp="1"/>
          </p:cNvSpPr>
          <p:nvPr>
            <p:ph type="title"/>
          </p:nvPr>
        </p:nvSpPr>
        <p:spPr>
          <a:xfrm>
            <a:off x="430696" y="483688"/>
            <a:ext cx="9528313" cy="755858"/>
          </a:xfrm>
        </p:spPr>
        <p:txBody>
          <a:bodyPr anchor="b" anchorCtr="0"/>
          <a:lstStyle>
            <a:lvl1pPr>
              <a:defRPr b="1">
                <a:solidFill>
                  <a:schemeClr val="bg1"/>
                </a:solidFill>
                <a:latin typeface="Gilroy-Bold" panose="00000800000000000000" pitchFamily="2" charset="0"/>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BAC6196F-1FA4-8B25-E456-F3420D3A71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3763" y="348391"/>
            <a:ext cx="1452326" cy="542761"/>
          </a:xfrm>
          <a:prstGeom prst="rect">
            <a:avLst/>
          </a:prstGeom>
        </p:spPr>
      </p:pic>
    </p:spTree>
    <p:extLst>
      <p:ext uri="{BB962C8B-B14F-4D97-AF65-F5344CB8AC3E}">
        <p14:creationId xmlns:p14="http://schemas.microsoft.com/office/powerpoint/2010/main" val="1937221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BC60-EF20-2077-B1AA-B896C84CF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C2BDD6-2469-D33F-0DB7-A60682270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64A84-8016-0D3F-92F7-9A6C1BD3533E}"/>
              </a:ext>
            </a:extLst>
          </p:cNvPr>
          <p:cNvSpPr>
            <a:spLocks noGrp="1"/>
          </p:cNvSpPr>
          <p:nvPr>
            <p:ph type="dt" sz="half" idx="10"/>
          </p:nvPr>
        </p:nvSpPr>
        <p:spPr>
          <a:xfrm>
            <a:off x="838200" y="6356350"/>
            <a:ext cx="2743200" cy="365125"/>
          </a:xfrm>
          <a:prstGeom prst="rect">
            <a:avLst/>
          </a:prstGeom>
        </p:spPr>
        <p:txBody>
          <a:bodyPr/>
          <a:lstStyle/>
          <a:p>
            <a:fld id="{D6E60957-9533-4A60-9DFD-C04E99876D1C}" type="datetime1">
              <a:rPr lang="en-US" smtClean="0"/>
              <a:t>10/29/2024</a:t>
            </a:fld>
            <a:endParaRPr lang="en-US"/>
          </a:p>
        </p:txBody>
      </p:sp>
      <p:sp>
        <p:nvSpPr>
          <p:cNvPr id="5" name="Footer Placeholder 4">
            <a:extLst>
              <a:ext uri="{FF2B5EF4-FFF2-40B4-BE49-F238E27FC236}">
                <a16:creationId xmlns:a16="http://schemas.microsoft.com/office/drawing/2014/main" id="{CDD4AFF4-3432-9279-5EC7-0676B2A91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BF57D2-462A-FFE5-6E9C-6C1B8C392B21}"/>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30970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3EE0D-6824-C8CB-AA6A-FE1358637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3B0CA-4E2F-5270-FA1A-D4A455373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846A4-89A2-5818-1A4C-BA836133783C}"/>
              </a:ext>
            </a:extLst>
          </p:cNvPr>
          <p:cNvSpPr>
            <a:spLocks noGrp="1"/>
          </p:cNvSpPr>
          <p:nvPr>
            <p:ph type="dt" sz="half" idx="10"/>
          </p:nvPr>
        </p:nvSpPr>
        <p:spPr>
          <a:xfrm>
            <a:off x="838200" y="6356350"/>
            <a:ext cx="2743200" cy="365125"/>
          </a:xfrm>
          <a:prstGeom prst="rect">
            <a:avLst/>
          </a:prstGeom>
        </p:spPr>
        <p:txBody>
          <a:bodyPr/>
          <a:lstStyle/>
          <a:p>
            <a:fld id="{6DDAC637-0BDD-443F-9DA4-5EECECAA02F1}" type="datetime1">
              <a:rPr lang="en-US" smtClean="0"/>
              <a:t>10/29/2024</a:t>
            </a:fld>
            <a:endParaRPr lang="en-US"/>
          </a:p>
        </p:txBody>
      </p:sp>
      <p:sp>
        <p:nvSpPr>
          <p:cNvPr id="5" name="Footer Placeholder 4">
            <a:extLst>
              <a:ext uri="{FF2B5EF4-FFF2-40B4-BE49-F238E27FC236}">
                <a16:creationId xmlns:a16="http://schemas.microsoft.com/office/drawing/2014/main" id="{95435462-E154-D0B6-456F-1939C1EEFF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64817-6E92-EA77-B0CA-09D1ACAB98CD}"/>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4004480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9E44-B699-49D4-02E7-41E37AF5F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A7AE-3B2B-1457-4DEC-E9DB4D892739}"/>
              </a:ext>
            </a:extLst>
          </p:cNvPr>
          <p:cNvSpPr>
            <a:spLocks noGrp="1"/>
          </p:cNvSpPr>
          <p:nvPr>
            <p:ph sz="half" idx="1"/>
          </p:nvPr>
        </p:nvSpPr>
        <p:spPr>
          <a:xfrm>
            <a:off x="525463" y="13736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E053D4-6E30-7EAD-B6B6-9785E5E7C9F0}"/>
              </a:ext>
            </a:extLst>
          </p:cNvPr>
          <p:cNvSpPr>
            <a:spLocks noGrp="1"/>
          </p:cNvSpPr>
          <p:nvPr>
            <p:ph sz="half" idx="2"/>
          </p:nvPr>
        </p:nvSpPr>
        <p:spPr>
          <a:xfrm>
            <a:off x="6172200" y="13736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7FDCB11-F9CE-A887-B675-D921D84A7A24}"/>
              </a:ext>
            </a:extLst>
          </p:cNvPr>
          <p:cNvSpPr>
            <a:spLocks noGrp="1"/>
          </p:cNvSpPr>
          <p:nvPr>
            <p:ph type="dt" sz="half" idx="10"/>
          </p:nvPr>
        </p:nvSpPr>
        <p:spPr>
          <a:xfrm>
            <a:off x="838200" y="6356350"/>
            <a:ext cx="2743200" cy="365125"/>
          </a:xfrm>
          <a:prstGeom prst="rect">
            <a:avLst/>
          </a:prstGeom>
        </p:spPr>
        <p:txBody>
          <a:bodyPr/>
          <a:lstStyle/>
          <a:p>
            <a:fld id="{24AB508D-9152-4502-9FDE-3AAA72D7CFB4}" type="datetime1">
              <a:rPr lang="en-US" smtClean="0"/>
              <a:t>10/29/2024</a:t>
            </a:fld>
            <a:endParaRPr lang="en-US"/>
          </a:p>
        </p:txBody>
      </p:sp>
      <p:sp>
        <p:nvSpPr>
          <p:cNvPr id="6" name="Footer Placeholder 5">
            <a:extLst>
              <a:ext uri="{FF2B5EF4-FFF2-40B4-BE49-F238E27FC236}">
                <a16:creationId xmlns:a16="http://schemas.microsoft.com/office/drawing/2014/main" id="{BF2FEFC5-A05B-DC9C-0F13-6803598C6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B772D-444A-5F40-6E86-31AFD6C0C730}"/>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81119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5019-B53F-59B1-5C91-D06340F7CAEA}"/>
              </a:ext>
            </a:extLst>
          </p:cNvPr>
          <p:cNvSpPr>
            <a:spLocks noGrp="1"/>
          </p:cNvSpPr>
          <p:nvPr>
            <p:ph type="title"/>
          </p:nvPr>
        </p:nvSpPr>
        <p:spPr>
          <a:xfrm>
            <a:off x="440397" y="-4584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E48DE7D-F7D3-A85A-973F-25729F0B16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4BEF1-9D04-3B9C-393C-9F18537BBA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884CF3-8E7B-5EDE-87E0-CFBC5E696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EA9F2-76CE-ABAA-0DFB-D12B33131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818EA-3136-496A-DEFE-FA44C13C855B}"/>
              </a:ext>
            </a:extLst>
          </p:cNvPr>
          <p:cNvSpPr>
            <a:spLocks noGrp="1"/>
          </p:cNvSpPr>
          <p:nvPr>
            <p:ph type="dt" sz="half" idx="10"/>
          </p:nvPr>
        </p:nvSpPr>
        <p:spPr>
          <a:xfrm>
            <a:off x="838200" y="6356350"/>
            <a:ext cx="2743200" cy="365125"/>
          </a:xfrm>
          <a:prstGeom prst="rect">
            <a:avLst/>
          </a:prstGeom>
        </p:spPr>
        <p:txBody>
          <a:bodyPr/>
          <a:lstStyle/>
          <a:p>
            <a:fld id="{99BBC0D0-DEDC-4EE7-B974-41FBAA011EF8}" type="datetime1">
              <a:rPr lang="en-US" smtClean="0"/>
              <a:t>10/29/2024</a:t>
            </a:fld>
            <a:endParaRPr lang="en-US"/>
          </a:p>
        </p:txBody>
      </p:sp>
      <p:sp>
        <p:nvSpPr>
          <p:cNvPr id="8" name="Footer Placeholder 7">
            <a:extLst>
              <a:ext uri="{FF2B5EF4-FFF2-40B4-BE49-F238E27FC236}">
                <a16:creationId xmlns:a16="http://schemas.microsoft.com/office/drawing/2014/main" id="{4639FAC9-BADD-0C24-6287-054E8828C1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C36730-6ED9-B8A4-A3F4-D374CAE9598D}"/>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89915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528D-CB5E-362C-0029-79DA4277F1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7271E-B8C0-421C-CA3A-2C5F30C048AA}"/>
              </a:ext>
            </a:extLst>
          </p:cNvPr>
          <p:cNvSpPr>
            <a:spLocks noGrp="1"/>
          </p:cNvSpPr>
          <p:nvPr>
            <p:ph type="dt" sz="half" idx="10"/>
          </p:nvPr>
        </p:nvSpPr>
        <p:spPr>
          <a:xfrm>
            <a:off x="838200" y="6356350"/>
            <a:ext cx="2743200" cy="365125"/>
          </a:xfrm>
          <a:prstGeom prst="rect">
            <a:avLst/>
          </a:prstGeom>
        </p:spPr>
        <p:txBody>
          <a:bodyPr/>
          <a:lstStyle/>
          <a:p>
            <a:fld id="{4395EE4D-0F3B-4976-9AC6-4FE80A9C5054}" type="datetime1">
              <a:rPr lang="en-US" smtClean="0"/>
              <a:t>10/29/2024</a:t>
            </a:fld>
            <a:endParaRPr lang="en-US"/>
          </a:p>
        </p:txBody>
      </p:sp>
      <p:sp>
        <p:nvSpPr>
          <p:cNvPr id="4" name="Footer Placeholder 3">
            <a:extLst>
              <a:ext uri="{FF2B5EF4-FFF2-40B4-BE49-F238E27FC236}">
                <a16:creationId xmlns:a16="http://schemas.microsoft.com/office/drawing/2014/main" id="{8A4AFF0D-0A03-6527-434D-C3F7F16A4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B36984-6371-33AA-FDEA-E4E18ACB63F1}"/>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07968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59191-7921-2BF1-36AF-5898527F59AF}"/>
              </a:ext>
            </a:extLst>
          </p:cNvPr>
          <p:cNvSpPr>
            <a:spLocks noGrp="1"/>
          </p:cNvSpPr>
          <p:nvPr>
            <p:ph type="dt" sz="half" idx="10"/>
          </p:nvPr>
        </p:nvSpPr>
        <p:spPr>
          <a:xfrm>
            <a:off x="838200" y="6356350"/>
            <a:ext cx="2743200" cy="365125"/>
          </a:xfrm>
          <a:prstGeom prst="rect">
            <a:avLst/>
          </a:prstGeom>
        </p:spPr>
        <p:txBody>
          <a:bodyPr/>
          <a:lstStyle/>
          <a:p>
            <a:fld id="{E0B1C080-84B1-4C7C-8613-213FDB67A9EF}" type="datetime1">
              <a:rPr lang="en-US" smtClean="0"/>
              <a:t>10/29/2024</a:t>
            </a:fld>
            <a:endParaRPr lang="en-US"/>
          </a:p>
        </p:txBody>
      </p:sp>
      <p:sp>
        <p:nvSpPr>
          <p:cNvPr id="3" name="Footer Placeholder 2">
            <a:extLst>
              <a:ext uri="{FF2B5EF4-FFF2-40B4-BE49-F238E27FC236}">
                <a16:creationId xmlns:a16="http://schemas.microsoft.com/office/drawing/2014/main" id="{550803DB-0E1A-EAB8-DD9B-3F734C87A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EEC21C8-88F5-A650-609C-4535EDD30324}"/>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116484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6A62-2E61-BE6B-3243-B6E054009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BBE4C-BC58-C701-26B5-E5D8E8BFB49D}"/>
              </a:ext>
            </a:extLst>
          </p:cNvPr>
          <p:cNvSpPr>
            <a:spLocks noGrp="1"/>
          </p:cNvSpPr>
          <p:nvPr>
            <p:ph idx="1"/>
          </p:nvPr>
        </p:nvSpPr>
        <p:spPr>
          <a:xfrm>
            <a:off x="5180012" y="13342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041CA-D604-B26E-00FF-98A8AF76E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17967-C66E-3B39-093C-293550734B28}"/>
              </a:ext>
            </a:extLst>
          </p:cNvPr>
          <p:cNvSpPr>
            <a:spLocks noGrp="1"/>
          </p:cNvSpPr>
          <p:nvPr>
            <p:ph type="dt" sz="half" idx="10"/>
          </p:nvPr>
        </p:nvSpPr>
        <p:spPr>
          <a:xfrm>
            <a:off x="838200" y="6356350"/>
            <a:ext cx="2743200" cy="365125"/>
          </a:xfrm>
          <a:prstGeom prst="rect">
            <a:avLst/>
          </a:prstGeom>
        </p:spPr>
        <p:txBody>
          <a:bodyPr/>
          <a:lstStyle/>
          <a:p>
            <a:fld id="{5D517A20-810C-4CC7-B75C-5388B995F16C}" type="datetime1">
              <a:rPr lang="en-US" smtClean="0"/>
              <a:t>10/29/2024</a:t>
            </a:fld>
            <a:endParaRPr lang="en-US"/>
          </a:p>
        </p:txBody>
      </p:sp>
      <p:sp>
        <p:nvSpPr>
          <p:cNvPr id="6" name="Footer Placeholder 5">
            <a:extLst>
              <a:ext uri="{FF2B5EF4-FFF2-40B4-BE49-F238E27FC236}">
                <a16:creationId xmlns:a16="http://schemas.microsoft.com/office/drawing/2014/main" id="{CE96D6D9-5B7B-EEAA-C17E-BD144F2C35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A62FDA-BD8E-3A26-8C09-1DE5C766B0E2}"/>
              </a:ext>
            </a:extLst>
          </p:cNvPr>
          <p:cNvSpPr>
            <a:spLocks noGrp="1"/>
          </p:cNvSpPr>
          <p:nvPr>
            <p:ph type="sldNum" sz="quarter" idx="12"/>
          </p:nvPr>
        </p:nvSpPr>
        <p:spPr/>
        <p:txBody>
          <a:bodyPr/>
          <a:lstStyle/>
          <a:p>
            <a:fld id="{D1D6ED88-3662-4767-8108-3D34BDB7CBE2}" type="slidenum">
              <a:rPr lang="en-US" smtClean="0"/>
              <a:t>‹#›</a:t>
            </a:fld>
            <a:endParaRPr lang="en-US"/>
          </a:p>
        </p:txBody>
      </p:sp>
    </p:spTree>
    <p:extLst>
      <p:ext uri="{BB962C8B-B14F-4D97-AF65-F5344CB8AC3E}">
        <p14:creationId xmlns:p14="http://schemas.microsoft.com/office/powerpoint/2010/main" val="37996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blurry image of a grey sky&#10;&#10;Description automatically generated">
            <a:extLst>
              <a:ext uri="{FF2B5EF4-FFF2-40B4-BE49-F238E27FC236}">
                <a16:creationId xmlns:a16="http://schemas.microsoft.com/office/drawing/2014/main" id="{1714987D-94E7-5BC3-90B1-61FABCCF10E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6232" b="27681"/>
          <a:stretch/>
        </p:blipFill>
        <p:spPr>
          <a:xfrm>
            <a:off x="0" y="-1"/>
            <a:ext cx="12192000" cy="976954"/>
          </a:xfrm>
          <a:prstGeom prst="rect">
            <a:avLst/>
          </a:prstGeom>
        </p:spPr>
      </p:pic>
      <p:sp>
        <p:nvSpPr>
          <p:cNvPr id="10" name="Rectangle 9">
            <a:extLst>
              <a:ext uri="{FF2B5EF4-FFF2-40B4-BE49-F238E27FC236}">
                <a16:creationId xmlns:a16="http://schemas.microsoft.com/office/drawing/2014/main" id="{8D46E6B3-5DC0-B69E-AED7-269DFBDCE407}"/>
              </a:ext>
            </a:extLst>
          </p:cNvPr>
          <p:cNvSpPr/>
          <p:nvPr userDrawn="1"/>
        </p:nvSpPr>
        <p:spPr>
          <a:xfrm>
            <a:off x="10127974" y="-1"/>
            <a:ext cx="2064026" cy="954157"/>
          </a:xfrm>
          <a:prstGeom prst="rect">
            <a:avLst/>
          </a:prstGeom>
          <a:solidFill>
            <a:srgbClr val="2C3B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0366616-E52F-5034-80D2-EA07E41B54EB}"/>
              </a:ext>
            </a:extLst>
          </p:cNvPr>
          <p:cNvSpPr>
            <a:spLocks noGrp="1"/>
          </p:cNvSpPr>
          <p:nvPr>
            <p:ph type="title"/>
          </p:nvPr>
        </p:nvSpPr>
        <p:spPr>
          <a:xfrm>
            <a:off x="417786" y="216762"/>
            <a:ext cx="10515600" cy="8080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3043C-2CFD-CE13-DAC7-CFB6D68D5541}"/>
              </a:ext>
            </a:extLst>
          </p:cNvPr>
          <p:cNvSpPr>
            <a:spLocks noGrp="1"/>
          </p:cNvSpPr>
          <p:nvPr>
            <p:ph type="body" idx="1"/>
          </p:nvPr>
        </p:nvSpPr>
        <p:spPr>
          <a:xfrm>
            <a:off x="417786" y="1342149"/>
            <a:ext cx="10515600" cy="4351338"/>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22CE28E-7325-5B65-DCE4-2EAA2F7D802E}"/>
              </a:ext>
            </a:extLst>
          </p:cNvPr>
          <p:cNvSpPr>
            <a:spLocks noGrp="1"/>
          </p:cNvSpPr>
          <p:nvPr>
            <p:ph type="sldNum" sz="quarter" idx="4"/>
          </p:nvPr>
        </p:nvSpPr>
        <p:spPr>
          <a:xfrm>
            <a:off x="9304282" y="63959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6ED88-3662-4767-8108-3D34BDB7CBE2}" type="slidenum">
              <a:rPr lang="en-US" smtClean="0"/>
              <a:t>‹#›</a:t>
            </a:fld>
            <a:endParaRPr lang="en-US"/>
          </a:p>
        </p:txBody>
      </p:sp>
      <p:pic>
        <p:nvPicPr>
          <p:cNvPr id="15" name="Picture 14" descr="A black and white logo&#10;&#10;Description automatically generated">
            <a:extLst>
              <a:ext uri="{FF2B5EF4-FFF2-40B4-BE49-F238E27FC236}">
                <a16:creationId xmlns:a16="http://schemas.microsoft.com/office/drawing/2014/main" id="{89684D78-09B5-CCF9-9A09-2AB3E6B5BD9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73580" y="224658"/>
            <a:ext cx="1452326" cy="542761"/>
          </a:xfrm>
          <a:prstGeom prst="rect">
            <a:avLst/>
          </a:prstGeom>
        </p:spPr>
      </p:pic>
    </p:spTree>
    <p:extLst>
      <p:ext uri="{BB962C8B-B14F-4D97-AF65-F5344CB8AC3E}">
        <p14:creationId xmlns:p14="http://schemas.microsoft.com/office/powerpoint/2010/main" val="4036432627"/>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lang="en-US" sz="4400" b="1" kern="1200" dirty="0">
          <a:solidFill>
            <a:schemeClr val="bg1"/>
          </a:solidFill>
          <a:latin typeface="Gilroy-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lang="en-US" sz="2600" kern="1200" dirty="0">
          <a:solidFill>
            <a:schemeClr val="tx1"/>
          </a:solidFill>
          <a:latin typeface="Gilroy-Regula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roy-Regula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roy-Regula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roy-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1" userDrawn="1">
          <p15:clr>
            <a:srgbClr val="F26B43"/>
          </p15:clr>
        </p15:guide>
        <p15:guide id="3" orient="horz" pos="497" userDrawn="1">
          <p15:clr>
            <a:srgbClr val="F26B43"/>
          </p15:clr>
        </p15:guide>
        <p15:guide id="4" orient="horz" pos="1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smpbenefits.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A car on the road&#10;&#10;Description automatically generated">
            <a:extLst>
              <a:ext uri="{FF2B5EF4-FFF2-40B4-BE49-F238E27FC236}">
                <a16:creationId xmlns:a16="http://schemas.microsoft.com/office/drawing/2014/main" id="{4C6D190A-84E3-EE70-0DA0-A5D114BA7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2C2291AA-1E74-99E3-5DFC-12A37C2BA33B}"/>
              </a:ext>
            </a:extLst>
          </p:cNvPr>
          <p:cNvSpPr>
            <a:spLocks noGrp="1"/>
          </p:cNvSpPr>
          <p:nvPr>
            <p:ph type="ctrTitle"/>
          </p:nvPr>
        </p:nvSpPr>
        <p:spPr>
          <a:xfrm>
            <a:off x="904884" y="3053197"/>
            <a:ext cx="8178156" cy="2387600"/>
          </a:xfrm>
        </p:spPr>
        <p:txBody>
          <a:bodyPr anchor="t" anchorCtr="0">
            <a:normAutofit/>
          </a:bodyPr>
          <a:lstStyle/>
          <a:p>
            <a:pPr algn="l"/>
            <a:r>
              <a:rPr lang="es-MX" sz="5800" dirty="0">
                <a:effectLst>
                  <a:outerShdw blurRad="50800" dist="38100" dir="2700000" algn="tl" rotWithShape="0">
                    <a:prstClr val="black">
                      <a:alpha val="40000"/>
                    </a:prstClr>
                  </a:outerShdw>
                </a:effectLst>
              </a:rPr>
              <a:t>Inscripción Abierta para </a:t>
            </a:r>
            <a:br>
              <a:rPr lang="es-MX" sz="5800" dirty="0">
                <a:effectLst>
                  <a:outerShdw blurRad="50800" dist="38100" dir="2700000" algn="tl" rotWithShape="0">
                    <a:prstClr val="black">
                      <a:alpha val="40000"/>
                    </a:prstClr>
                  </a:outerShdw>
                </a:effectLst>
              </a:rPr>
            </a:br>
            <a:r>
              <a:rPr lang="es-MX" sz="5800" dirty="0">
                <a:effectLst>
                  <a:outerShdw blurRad="50800" dist="38100" dir="2700000" algn="tl" rotWithShape="0">
                    <a:prstClr val="black">
                      <a:alpha val="40000"/>
                    </a:prstClr>
                  </a:outerShdw>
                </a:effectLst>
              </a:rPr>
              <a:t>los beneficios de 2025</a:t>
            </a:r>
          </a:p>
        </p:txBody>
      </p:sp>
      <p:sp>
        <p:nvSpPr>
          <p:cNvPr id="3" name="Subtitle 2">
            <a:extLst>
              <a:ext uri="{FF2B5EF4-FFF2-40B4-BE49-F238E27FC236}">
                <a16:creationId xmlns:a16="http://schemas.microsoft.com/office/drawing/2014/main" id="{302F4F56-5A5D-7AFB-A217-66E725C72F09}"/>
              </a:ext>
            </a:extLst>
          </p:cNvPr>
          <p:cNvSpPr>
            <a:spLocks noGrp="1"/>
          </p:cNvSpPr>
          <p:nvPr>
            <p:ph type="subTitle" idx="1"/>
          </p:nvPr>
        </p:nvSpPr>
        <p:spPr>
          <a:xfrm>
            <a:off x="904884" y="5105343"/>
            <a:ext cx="9144000" cy="1655762"/>
          </a:xfrm>
        </p:spPr>
        <p:txBody>
          <a:bodyPr>
            <a:normAutofit/>
          </a:bodyPr>
          <a:lstStyle/>
          <a:p>
            <a:pPr algn="l"/>
            <a:r>
              <a:rPr lang="es-MX" sz="2600" dirty="0">
                <a:solidFill>
                  <a:schemeClr val="bg1"/>
                </a:solidFill>
                <a:latin typeface="Gilroy-Bold" panose="00000800000000000000" pitchFamily="2" charset="0"/>
              </a:rPr>
              <a:t>Inscripción Abierta: </a:t>
            </a:r>
            <a:br>
              <a:rPr lang="es-MX" sz="2600" dirty="0">
                <a:solidFill>
                  <a:schemeClr val="bg1"/>
                </a:solidFill>
                <a:latin typeface="Gilroy-Bold" panose="00000800000000000000" pitchFamily="2" charset="0"/>
              </a:rPr>
            </a:br>
            <a:r>
              <a:rPr lang="es-MX" sz="2600" dirty="0">
                <a:solidFill>
                  <a:schemeClr val="bg1"/>
                </a:solidFill>
                <a:latin typeface="Gilroy-Bold" panose="00000800000000000000" pitchFamily="2" charset="0"/>
              </a:rPr>
              <a:t>del 4 al 15 de noviembre de 2024</a:t>
            </a:r>
          </a:p>
        </p:txBody>
      </p:sp>
      <p:pic>
        <p:nvPicPr>
          <p:cNvPr id="8" name="Picture 7" descr="A logo with blue text&#10;&#10;Description automatically generated">
            <a:extLst>
              <a:ext uri="{FF2B5EF4-FFF2-40B4-BE49-F238E27FC236}">
                <a16:creationId xmlns:a16="http://schemas.microsoft.com/office/drawing/2014/main" id="{7A1FD41C-A940-641E-D49E-416429D43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281" y="363138"/>
            <a:ext cx="2342801" cy="874677"/>
          </a:xfrm>
          <a:prstGeom prst="rect">
            <a:avLst/>
          </a:prstGeom>
        </p:spPr>
      </p:pic>
    </p:spTree>
    <p:extLst>
      <p:ext uri="{BB962C8B-B14F-4D97-AF65-F5344CB8AC3E}">
        <p14:creationId xmlns:p14="http://schemas.microsoft.com/office/powerpoint/2010/main" val="133089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472914" y="2011929"/>
            <a:ext cx="5213184" cy="4038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latin typeface="Gilroy-Regular" panose="00000500000000000000" pitchFamily="2" charset="0"/>
            </a:endParaRPr>
          </a:p>
        </p:txBody>
      </p:sp>
      <p:sp>
        <p:nvSpPr>
          <p:cNvPr id="5" name="TextBox 4">
            <a:extLst>
              <a:ext uri="{FF2B5EF4-FFF2-40B4-BE49-F238E27FC236}">
                <a16:creationId xmlns:a16="http://schemas.microsoft.com/office/drawing/2014/main" id="{1CA8FA03-27FD-6508-8FED-C2C0D3FEC29E}"/>
              </a:ext>
            </a:extLst>
          </p:cNvPr>
          <p:cNvSpPr txBox="1"/>
          <p:nvPr/>
        </p:nvSpPr>
        <p:spPr>
          <a:xfrm>
            <a:off x="6495392" y="1655206"/>
            <a:ext cx="5370785" cy="4421723"/>
          </a:xfrm>
          <a:prstGeom prst="rect">
            <a:avLst/>
          </a:prstGeom>
          <a:solidFill>
            <a:srgbClr val="EEF2F7"/>
          </a:solidFill>
        </p:spPr>
        <p:txBody>
          <a:bodyPr wrap="square" lIns="182880" tIns="91440" rIns="182880" bIns="91440" rtlCol="0">
            <a:spAutoFit/>
          </a:bodyPr>
          <a:lstStyle/>
          <a:p>
            <a:pPr>
              <a:spcAft>
                <a:spcPts val="1000"/>
              </a:spcAft>
            </a:pPr>
            <a:r>
              <a:rPr lang="es-MX" b="1" i="0" u="none" strike="noStrike" baseline="0" dirty="0">
                <a:solidFill>
                  <a:srgbClr val="2C3B4F"/>
                </a:solidFill>
                <a:latin typeface="Gilroy-Bold"/>
              </a:rPr>
              <a:t>¡Todos los planes le ofrecen la </a:t>
            </a:r>
            <a:br>
              <a:rPr lang="es-MX" b="1" i="0" u="none" strike="noStrike" baseline="0" dirty="0">
                <a:solidFill>
                  <a:srgbClr val="2C3B4F"/>
                </a:solidFill>
                <a:latin typeface="Gilroy-Bold"/>
              </a:rPr>
            </a:br>
            <a:r>
              <a:rPr lang="es-MX" b="1" i="0" u="none" strike="noStrike" baseline="0" dirty="0">
                <a:solidFill>
                  <a:srgbClr val="2C3B4F"/>
                </a:solidFill>
                <a:latin typeface="Gilroy-Bold"/>
              </a:rPr>
              <a:t>capacidad de obtener atención </a:t>
            </a:r>
            <a:br>
              <a:rPr lang="es-MX" b="1" i="0" u="none" strike="noStrike" baseline="0" dirty="0">
                <a:solidFill>
                  <a:srgbClr val="2C3B4F"/>
                </a:solidFill>
                <a:latin typeface="Gilroy-Bold"/>
              </a:rPr>
            </a:br>
            <a:r>
              <a:rPr lang="es-MX" b="1" i="0" u="none" strike="noStrike" baseline="0" dirty="0">
                <a:solidFill>
                  <a:srgbClr val="2C3B4F"/>
                </a:solidFill>
                <a:latin typeface="Gilroy-Bold"/>
              </a:rPr>
              <a:t>de CUALQUIER LUGAR!</a:t>
            </a:r>
            <a:br>
              <a:rPr lang="es-MX" b="1" i="0" u="none" strike="noStrike" baseline="0" dirty="0">
                <a:solidFill>
                  <a:srgbClr val="2C3B4F"/>
                </a:solidFill>
                <a:latin typeface="Gilroy-Bold"/>
              </a:rPr>
            </a:br>
            <a:endParaRPr lang="es-MX" b="1" i="0" u="none" strike="noStrike" baseline="0" dirty="0">
              <a:solidFill>
                <a:srgbClr val="2C3B4F"/>
              </a:solidFill>
              <a:latin typeface="Gilroy-Bold"/>
            </a:endParaRPr>
          </a:p>
          <a:p>
            <a:pPr>
              <a:spcAft>
                <a:spcPts val="1000"/>
              </a:spcAft>
            </a:pPr>
            <a:r>
              <a:rPr lang="es-MX" i="0" u="none" strike="noStrike" dirty="0"/>
              <a:t>Con la </a:t>
            </a:r>
            <a:r>
              <a:rPr lang="es-MX" b="1" i="0" u="none" strike="noStrike" dirty="0"/>
              <a:t>aplicación</a:t>
            </a:r>
            <a:r>
              <a:rPr lang="es-MX" i="0" u="none" strike="noStrike" dirty="0"/>
              <a:t> </a:t>
            </a:r>
            <a:r>
              <a:rPr lang="es-MX" b="1" i="0" u="none" strike="noStrike" dirty="0" err="1">
                <a:solidFill>
                  <a:srgbClr val="2C3B4F"/>
                </a:solidFill>
                <a:latin typeface="Gilroy-Bold"/>
              </a:rPr>
              <a:t>Sydney</a:t>
            </a:r>
            <a:r>
              <a:rPr lang="es-MX" b="1" i="0" u="none" strike="noStrike" dirty="0">
                <a:solidFill>
                  <a:srgbClr val="2C3B4F"/>
                </a:solidFill>
                <a:latin typeface="Gilroy-Bold"/>
              </a:rPr>
              <a:t>℠ </a:t>
            </a:r>
            <a:r>
              <a:rPr lang="es-MX" b="1" i="0" u="none" strike="noStrike" dirty="0" err="1">
                <a:solidFill>
                  <a:srgbClr val="2C3B4F"/>
                </a:solidFill>
                <a:latin typeface="Gilroy-Bold"/>
              </a:rPr>
              <a:t>Health</a:t>
            </a:r>
            <a:r>
              <a:rPr lang="es-MX" b="1" i="0" u="none" strike="noStrike" dirty="0">
                <a:solidFill>
                  <a:srgbClr val="2C3B4F"/>
                </a:solidFill>
                <a:latin typeface="Gilroy-Bold"/>
              </a:rPr>
              <a:t> </a:t>
            </a:r>
            <a:r>
              <a:rPr lang="es-MX" i="0" u="none" strike="noStrike" dirty="0">
                <a:solidFill>
                  <a:srgbClr val="2C3B4F"/>
                </a:solidFill>
                <a:latin typeface="Gilroy-Bold"/>
              </a:rPr>
              <a:t>de </a:t>
            </a:r>
            <a:r>
              <a:rPr lang="es-MX" i="0" u="none" strike="noStrike" dirty="0" err="1">
                <a:solidFill>
                  <a:srgbClr val="2C3B4F"/>
                </a:solidFill>
                <a:latin typeface="Gilroy-Bold"/>
              </a:rPr>
              <a:t>Anthem</a:t>
            </a:r>
            <a:r>
              <a:rPr lang="es-MX" i="0" u="none" strike="noStrike" dirty="0">
                <a:solidFill>
                  <a:srgbClr val="2C3B4F"/>
                </a:solidFill>
                <a:latin typeface="Gilroy-Bold"/>
              </a:rPr>
              <a:t>, puede ver médicos de cualquier lugar</a:t>
            </a:r>
            <a:r>
              <a:rPr lang="es-MX" i="0" u="none" strike="noStrike" dirty="0"/>
              <a:t>.</a:t>
            </a:r>
            <a:r>
              <a:rPr lang="es-MX" i="0" u="none" strike="noStrike" baseline="0" dirty="0">
                <a:solidFill>
                  <a:srgbClr val="000000"/>
                </a:solidFill>
                <a:latin typeface="Gilroy-Regular"/>
              </a:rPr>
              <a:t> </a:t>
            </a:r>
          </a:p>
          <a:p>
            <a:pPr marL="342900" indent="-342900">
              <a:spcAft>
                <a:spcPts val="1000"/>
              </a:spcAft>
              <a:buClr>
                <a:srgbClr val="2C3B4F"/>
              </a:buClr>
              <a:buFont typeface="Arial" panose="020B0604020202020204" pitchFamily="34" charset="0"/>
              <a:buChar char="•"/>
            </a:pPr>
            <a:r>
              <a:rPr lang="es-MX" b="1" i="0" u="none" strike="noStrike" baseline="0" dirty="0">
                <a:solidFill>
                  <a:srgbClr val="2C3B4F"/>
                </a:solidFill>
                <a:latin typeface="Gilroy-Bold"/>
              </a:rPr>
              <a:t>¿Necesita atención urgente? </a:t>
            </a:r>
            <a:r>
              <a:rPr lang="es-MX" i="0" u="none" strike="noStrike" baseline="0" dirty="0">
                <a:solidFill>
                  <a:srgbClr val="000000"/>
                </a:solidFill>
                <a:latin typeface="Gilroy-Bold" panose="00000800000000000000" pitchFamily="2" charset="0"/>
              </a:rPr>
              <a:t>Escoja </a:t>
            </a:r>
            <a:r>
              <a:rPr lang="es-MX" i="0" u="none" strike="noStrike" baseline="0" dirty="0" err="1">
                <a:solidFill>
                  <a:srgbClr val="000000"/>
                </a:solidFill>
                <a:latin typeface="Gilroy-Bold" panose="00000800000000000000" pitchFamily="2" charset="0"/>
              </a:rPr>
              <a:t>LiveHealth</a:t>
            </a:r>
            <a:r>
              <a:rPr lang="es-MX" i="0" u="none" strike="noStrike" baseline="0" dirty="0">
                <a:solidFill>
                  <a:srgbClr val="000000"/>
                </a:solidFill>
                <a:latin typeface="Gilroy-Bold" panose="00000800000000000000" pitchFamily="2" charset="0"/>
              </a:rPr>
              <a:t> Online</a:t>
            </a:r>
            <a:r>
              <a:rPr lang="es-MX" i="0" u="none" strike="noStrike" baseline="0" dirty="0">
                <a:solidFill>
                  <a:srgbClr val="000000"/>
                </a:solidFill>
                <a:latin typeface="Gilroy-Regular"/>
              </a:rPr>
              <a:t> para visitas 24/7 sin cita. </a:t>
            </a:r>
          </a:p>
          <a:p>
            <a:pPr marL="342900" indent="-342900">
              <a:spcAft>
                <a:spcPts val="1000"/>
              </a:spcAft>
              <a:buClr>
                <a:srgbClr val="2C3B4F"/>
              </a:buClr>
              <a:buFont typeface="Arial" panose="020B0604020202020204" pitchFamily="34" charset="0"/>
              <a:buChar char="•"/>
            </a:pPr>
            <a:r>
              <a:rPr lang="es-MX" b="1" i="0" u="none" strike="noStrike" baseline="0" dirty="0">
                <a:solidFill>
                  <a:srgbClr val="2C3B4F"/>
                </a:solidFill>
                <a:latin typeface="Gilroy-Bold"/>
              </a:rPr>
              <a:t>¿Necesita atención constante? </a:t>
            </a:r>
            <a:r>
              <a:rPr lang="es-MX" i="0" u="none" strike="noStrike" baseline="0" dirty="0">
                <a:solidFill>
                  <a:srgbClr val="000000"/>
                </a:solidFill>
                <a:latin typeface="Gilroy-Regular"/>
              </a:rPr>
              <a:t>Escoja Virtual </a:t>
            </a:r>
            <a:r>
              <a:rPr lang="es-MX" i="0" u="none" strike="noStrike" baseline="0" dirty="0" err="1">
                <a:solidFill>
                  <a:srgbClr val="000000"/>
                </a:solidFill>
                <a:latin typeface="Gilroy-Regular"/>
              </a:rPr>
              <a:t>Primary</a:t>
            </a:r>
            <a:r>
              <a:rPr lang="es-MX" i="0" u="none" strike="noStrike" baseline="0" dirty="0">
                <a:solidFill>
                  <a:srgbClr val="000000"/>
                </a:solidFill>
                <a:latin typeface="Gilroy-Regular"/>
              </a:rPr>
              <a:t> Care (Atención primaria virtual) para chequeos regulares y para sus necesidades de salud a largo plazo. </a:t>
            </a:r>
          </a:p>
          <a:p>
            <a:pPr>
              <a:spcAft>
                <a:spcPts val="1000"/>
              </a:spcAft>
            </a:pPr>
            <a:r>
              <a:rPr lang="es-MX" i="0" u="none" strike="noStrike" baseline="0" dirty="0">
                <a:solidFill>
                  <a:srgbClr val="000000"/>
                </a:solidFill>
                <a:latin typeface="Gilroy-Regular"/>
              </a:rPr>
              <a:t>¡Visite </a:t>
            </a:r>
            <a:r>
              <a:rPr lang="es-MX" b="1" i="0" u="none" strike="noStrike" baseline="0" dirty="0">
                <a:solidFill>
                  <a:srgbClr val="2C3B4F"/>
                </a:solidFill>
                <a:latin typeface="Gilroy-Bold"/>
              </a:rPr>
              <a:t>sydneyhealth.com </a:t>
            </a:r>
            <a:r>
              <a:rPr lang="es-MX" i="0" u="none" strike="noStrike" baseline="0" dirty="0">
                <a:solidFill>
                  <a:srgbClr val="000000"/>
                </a:solidFill>
                <a:latin typeface="Gilroy-Regular"/>
              </a:rPr>
              <a:t>para descargar hoy mismo!</a:t>
            </a:r>
          </a:p>
        </p:txBody>
      </p:sp>
      <p:sp>
        <p:nvSpPr>
          <p:cNvPr id="21" name="Content Placeholder 20">
            <a:extLst>
              <a:ext uri="{FF2B5EF4-FFF2-40B4-BE49-F238E27FC236}">
                <a16:creationId xmlns:a16="http://schemas.microsoft.com/office/drawing/2014/main" id="{928110B4-3CE8-A5C9-F247-6C2075960711}"/>
              </a:ext>
            </a:extLst>
          </p:cNvPr>
          <p:cNvSpPr>
            <a:spLocks noGrp="1"/>
          </p:cNvSpPr>
          <p:nvPr>
            <p:ph idx="1"/>
          </p:nvPr>
        </p:nvSpPr>
        <p:spPr>
          <a:xfrm>
            <a:off x="430696" y="1676400"/>
            <a:ext cx="5791428" cy="4351338"/>
          </a:xfrm>
        </p:spPr>
        <p:txBody>
          <a:bodyPr>
            <a:normAutofit/>
          </a:bodyPr>
          <a:lstStyle/>
          <a:p>
            <a:r>
              <a:rPr lang="es-MX" dirty="0"/>
              <a:t>Tres opciones de plan médico administradas por </a:t>
            </a:r>
            <a:r>
              <a:rPr lang="es-MX" dirty="0" err="1"/>
              <a:t>Anthem</a:t>
            </a:r>
            <a:r>
              <a:rPr lang="es-MX" dirty="0"/>
              <a:t> </a:t>
            </a:r>
            <a:r>
              <a:rPr lang="es-MX" dirty="0" err="1"/>
              <a:t>BCBS</a:t>
            </a:r>
            <a:endParaRPr lang="es-MX" dirty="0"/>
          </a:p>
          <a:p>
            <a:r>
              <a:rPr lang="es-MX" dirty="0"/>
              <a:t>La atención preventiva es gratuita dentro de la red</a:t>
            </a:r>
          </a:p>
          <a:p>
            <a:r>
              <a:rPr lang="es-MX" dirty="0"/>
              <a:t>Todos los planes tienen un deducible anual</a:t>
            </a:r>
          </a:p>
          <a:p>
            <a:r>
              <a:rPr lang="es-MX" dirty="0"/>
              <a:t>Las dos opciones de </a:t>
            </a:r>
            <a:r>
              <a:rPr lang="es-MX" dirty="0" err="1"/>
              <a:t>HDHP</a:t>
            </a:r>
            <a:r>
              <a:rPr lang="es-MX" dirty="0"/>
              <a:t> vienen con una Cuenta de Ahorros para Gastos Médicos (</a:t>
            </a:r>
            <a:r>
              <a:rPr lang="es-MX" dirty="0" err="1"/>
              <a:t>HSA</a:t>
            </a:r>
            <a:r>
              <a:rPr lang="es-MX" dirty="0"/>
              <a:t>)</a:t>
            </a:r>
          </a:p>
        </p:txBody>
      </p:sp>
      <p:sp>
        <p:nvSpPr>
          <p:cNvPr id="6" name="Slide Number Placeholder 5">
            <a:extLst>
              <a:ext uri="{FF2B5EF4-FFF2-40B4-BE49-F238E27FC236}">
                <a16:creationId xmlns:a16="http://schemas.microsoft.com/office/drawing/2014/main" id="{C985DAFE-27EE-CC08-FEDE-97DF1012771F}"/>
              </a:ext>
            </a:extLst>
          </p:cNvPr>
          <p:cNvSpPr>
            <a:spLocks noGrp="1"/>
          </p:cNvSpPr>
          <p:nvPr>
            <p:ph type="sldNum" sz="quarter" idx="12"/>
          </p:nvPr>
        </p:nvSpPr>
        <p:spPr/>
        <p:txBody>
          <a:bodyPr/>
          <a:lstStyle/>
          <a:p>
            <a:fld id="{D1D6ED88-3662-4767-8108-3D34BDB7CBE2}" type="slidenum">
              <a:rPr lang="en-US" smtClean="0"/>
              <a:pPr/>
              <a:t>10</a:t>
            </a:fld>
            <a:endParaRPr lang="en-US"/>
          </a:p>
        </p:txBody>
      </p:sp>
      <p:sp>
        <p:nvSpPr>
          <p:cNvPr id="8" name="Title 7">
            <a:extLst>
              <a:ext uri="{FF2B5EF4-FFF2-40B4-BE49-F238E27FC236}">
                <a16:creationId xmlns:a16="http://schemas.microsoft.com/office/drawing/2014/main" id="{4BF3A8F8-8C26-D288-65A3-C723938EF68E}"/>
              </a:ext>
            </a:extLst>
          </p:cNvPr>
          <p:cNvSpPr>
            <a:spLocks noGrp="1"/>
          </p:cNvSpPr>
          <p:nvPr>
            <p:ph type="title"/>
          </p:nvPr>
        </p:nvSpPr>
        <p:spPr/>
        <p:txBody>
          <a:bodyPr>
            <a:normAutofit fontScale="90000"/>
          </a:bodyPr>
          <a:lstStyle/>
          <a:p>
            <a:br>
              <a:rPr lang="es-MX" dirty="0"/>
            </a:br>
            <a:r>
              <a:rPr lang="es-MX" sz="3300" dirty="0"/>
              <a:t>Descripción general de los beneficios</a:t>
            </a:r>
            <a:br>
              <a:rPr lang="es-MX" sz="3300" dirty="0"/>
            </a:br>
            <a:r>
              <a:rPr lang="es-MX" sz="3100" b="0" dirty="0">
                <a:latin typeface="Gilroy-Regular" panose="00000500000000000000" pitchFamily="2" charset="0"/>
              </a:rPr>
              <a:t>Cobertura médica y de medicamentos recetados</a:t>
            </a:r>
          </a:p>
        </p:txBody>
      </p:sp>
      <p:pic>
        <p:nvPicPr>
          <p:cNvPr id="1028" name="Picture 4" descr="Medical &amp; Pharmacy Benefits - Own It Inspire Brands 2022 - Dunkin and BR">
            <a:extLst>
              <a:ext uri="{FF2B5EF4-FFF2-40B4-BE49-F238E27FC236}">
                <a16:creationId xmlns:a16="http://schemas.microsoft.com/office/drawing/2014/main" id="{C168E651-AA0C-31D1-2979-23947AD58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1581" y="1746072"/>
            <a:ext cx="1030528" cy="103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2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8" name="Content Placeholder 6">
            <a:extLst>
              <a:ext uri="{FF2B5EF4-FFF2-40B4-BE49-F238E27FC236}">
                <a16:creationId xmlns:a16="http://schemas.microsoft.com/office/drawing/2014/main" id="{32755109-DC5D-4F71-5AAD-4FF87E19C9C5}"/>
              </a:ext>
            </a:extLst>
          </p:cNvPr>
          <p:cNvSpPr txBox="1">
            <a:spLocks/>
          </p:cNvSpPr>
          <p:nvPr/>
        </p:nvSpPr>
        <p:spPr>
          <a:xfrm>
            <a:off x="525463" y="4839721"/>
            <a:ext cx="4923461" cy="17751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000" dirty="0">
                <a:latin typeface="Gilroy-Regular"/>
              </a:rPr>
              <a:t>* En ambas opciones de </a:t>
            </a:r>
            <a:r>
              <a:rPr lang="es-MX" sz="1000" dirty="0" err="1">
                <a:latin typeface="Gilroy-Regular"/>
              </a:rPr>
              <a:t>HDHP</a:t>
            </a:r>
            <a:r>
              <a:rPr lang="es-MX" sz="1000" dirty="0">
                <a:latin typeface="Gilroy-Regular"/>
              </a:rPr>
              <a:t>, el deducible familiar es un deducible combinado. Eso significa que si usted cubre a dependientes, todas las reclamaciones colectivas con el plan deben alcanzar el deducible completo antes de que comience el coseguro. Una vez que la responsabilidad total del miembro supera el deducible, toda la familia comienza a pagar coseguro.</a:t>
            </a:r>
          </a:p>
          <a:p>
            <a:pPr marL="0" indent="0">
              <a:buNone/>
            </a:pPr>
            <a:r>
              <a:rPr lang="es-MX" sz="1000" dirty="0">
                <a:latin typeface="Gilroy-Regular"/>
              </a:rPr>
              <a:t>** Si su médico recomienda un servicio de imágenes de alta tecnología, como un escaneo </a:t>
            </a:r>
            <a:r>
              <a:rPr lang="es-MX" sz="1000" dirty="0" err="1">
                <a:latin typeface="Gilroy-Regular"/>
              </a:rPr>
              <a:t>IRM</a:t>
            </a:r>
            <a:r>
              <a:rPr lang="es-MX" sz="1000" dirty="0">
                <a:latin typeface="Gilroy-Regular"/>
              </a:rPr>
              <a:t>/TC, debe obtener autorización previa para esos servicios, o estará sujeto a una multa de $50. Si necesita un servicio de imágenes de alta tecnología, pida a su médico que llame al 1-888-953-6703 (el mismo número que está en el reverso de su tarjeta de identificación médica).</a:t>
            </a:r>
          </a:p>
          <a:p>
            <a:pPr marL="0" indent="0">
              <a:buNone/>
            </a:pPr>
            <a:r>
              <a:rPr lang="es-MX" sz="1000" dirty="0">
                <a:latin typeface="Gilroy-Regular"/>
              </a:rPr>
              <a:t>*** Hay un recargo de nivel de farmacia por usar una farmacia de nivel 2</a:t>
            </a:r>
          </a:p>
        </p:txBody>
      </p:sp>
      <p:sp>
        <p:nvSpPr>
          <p:cNvPr id="14" name="Content Placeholder 13">
            <a:extLst>
              <a:ext uri="{FF2B5EF4-FFF2-40B4-BE49-F238E27FC236}">
                <a16:creationId xmlns:a16="http://schemas.microsoft.com/office/drawing/2014/main" id="{3D41EB5D-64DD-0DDA-7435-DC0466CFD3DD}"/>
              </a:ext>
            </a:extLst>
          </p:cNvPr>
          <p:cNvSpPr>
            <a:spLocks noGrp="1"/>
          </p:cNvSpPr>
          <p:nvPr>
            <p:ph idx="1"/>
          </p:nvPr>
        </p:nvSpPr>
        <p:spPr>
          <a:xfrm>
            <a:off x="430696" y="1501280"/>
            <a:ext cx="5241731" cy="4351338"/>
          </a:xfrm>
        </p:spPr>
        <p:txBody>
          <a:bodyPr/>
          <a:lstStyle/>
          <a:p>
            <a:r>
              <a:rPr lang="es-MX" sz="2400" dirty="0"/>
              <a:t>Los tres planes ofrecen la opción de consultar a cualquier proveedor</a:t>
            </a:r>
          </a:p>
          <a:p>
            <a:r>
              <a:rPr lang="es-MX" sz="2400" dirty="0"/>
              <a:t>Los proveedores dentro de la red en general le costarán menos</a:t>
            </a:r>
          </a:p>
          <a:p>
            <a:r>
              <a:rPr lang="es-MX" sz="2400" dirty="0"/>
              <a:t>Consulte la sección Los beneficios de un vistazo o visite </a:t>
            </a:r>
            <a:r>
              <a:rPr lang="es-MX" sz="2400" dirty="0">
                <a:hlinkClick r:id="rId2">
                  <a:extLst>
                    <a:ext uri="{A12FA001-AC4F-418D-AE19-62706E023703}">
                      <ahyp:hlinkClr xmlns:ahyp="http://schemas.microsoft.com/office/drawing/2018/hyperlinkcolor" val="tx"/>
                    </a:ext>
                  </a:extLst>
                </a:hlinkClick>
              </a:rPr>
              <a:t>www.SMPbenefits.com</a:t>
            </a:r>
            <a:r>
              <a:rPr lang="es-MX" sz="2400" dirty="0"/>
              <a:t> para conocer los detalles de los beneficios fuera de la red</a:t>
            </a:r>
          </a:p>
          <a:p>
            <a:endParaRPr lang="en-US" dirty="0"/>
          </a:p>
        </p:txBody>
      </p:sp>
      <p:sp>
        <p:nvSpPr>
          <p:cNvPr id="3" name="Slide Number Placeholder 2">
            <a:extLst>
              <a:ext uri="{FF2B5EF4-FFF2-40B4-BE49-F238E27FC236}">
                <a16:creationId xmlns:a16="http://schemas.microsoft.com/office/drawing/2014/main" id="{75187EC5-A6E2-CBBA-533D-37822E0CBEA0}"/>
              </a:ext>
            </a:extLst>
          </p:cNvPr>
          <p:cNvSpPr>
            <a:spLocks noGrp="1"/>
          </p:cNvSpPr>
          <p:nvPr>
            <p:ph type="sldNum" sz="quarter" idx="12"/>
          </p:nvPr>
        </p:nvSpPr>
        <p:spPr/>
        <p:txBody>
          <a:bodyPr/>
          <a:lstStyle/>
          <a:p>
            <a:fld id="{D1D6ED88-3662-4767-8108-3D34BDB7CBE2}" type="slidenum">
              <a:rPr lang="en-US" smtClean="0"/>
              <a:pPr/>
              <a:t>11</a:t>
            </a:fld>
            <a:endParaRPr lang="en-US"/>
          </a:p>
        </p:txBody>
      </p:sp>
      <p:sp>
        <p:nvSpPr>
          <p:cNvPr id="10" name="Title 9">
            <a:extLst>
              <a:ext uri="{FF2B5EF4-FFF2-40B4-BE49-F238E27FC236}">
                <a16:creationId xmlns:a16="http://schemas.microsoft.com/office/drawing/2014/main" id="{84068934-2B71-2797-97F8-67DE1D5B9BC7}"/>
              </a:ext>
            </a:extLst>
          </p:cNvPr>
          <p:cNvSpPr>
            <a:spLocks noGrp="1"/>
          </p:cNvSpPr>
          <p:nvPr>
            <p:ph type="title"/>
          </p:nvPr>
        </p:nvSpPr>
        <p:spPr>
          <a:xfrm>
            <a:off x="354496" y="483688"/>
            <a:ext cx="9528313" cy="755858"/>
          </a:xfrm>
        </p:spPr>
        <p:txBody>
          <a:bodyPr>
            <a:normAutofit fontScale="90000"/>
          </a:bodyPr>
          <a:lstStyle/>
          <a:p>
            <a:br>
              <a:rPr kumimoji="0" lang="es-MX" sz="4000" b="1" i="0" u="none" strike="noStrike" cap="none" normalizeH="0" baseline="0" noProof="0" dirty="0">
                <a:ln>
                  <a:noFill/>
                </a:ln>
                <a:solidFill>
                  <a:prstClr val="white"/>
                </a:solidFill>
                <a:effectLst/>
                <a:uLnTx/>
                <a:uFillTx/>
                <a:latin typeface="Gilroy-Bold" panose="00000800000000000000" pitchFamily="2" charset="0"/>
                <a:ea typeface="+mj-ea"/>
                <a:cs typeface="+mj-cs"/>
              </a:rPr>
            </a:br>
            <a:r>
              <a:rPr kumimoji="0" lang="es-MX" sz="3100" i="0" u="none" strike="noStrike" cap="none" normalizeH="0" baseline="0" noProof="0" dirty="0">
                <a:ln>
                  <a:noFill/>
                </a:ln>
                <a:solidFill>
                  <a:prstClr val="white"/>
                </a:solidFill>
                <a:effectLst/>
                <a:uLnTx/>
                <a:uFillTx/>
              </a:rPr>
              <a:t>Descripción general de los beneficios</a:t>
            </a:r>
            <a:br>
              <a:rPr kumimoji="0" lang="es-MX" sz="3100" i="0" u="none" strike="noStrike" cap="none" normalizeH="0" baseline="0" noProof="0" dirty="0">
                <a:ln>
                  <a:noFill/>
                </a:ln>
                <a:solidFill>
                  <a:prstClr val="white"/>
                </a:solidFill>
                <a:effectLst/>
                <a:uLnTx/>
                <a:uFillTx/>
              </a:rPr>
            </a:br>
            <a:r>
              <a:rPr kumimoji="0" lang="es-MX" sz="2200" b="0" i="0" u="none" strike="noStrike" cap="none" normalizeH="0" baseline="0" noProof="0" dirty="0">
                <a:ln>
                  <a:noFill/>
                </a:ln>
                <a:solidFill>
                  <a:prstClr val="white"/>
                </a:solidFill>
                <a:effectLst/>
                <a:uLnTx/>
                <a:uFillTx/>
                <a:latin typeface="Gilroy-Regular" panose="00000500000000000000" pitchFamily="2" charset="0"/>
                <a:ea typeface="+mj-ea"/>
                <a:cs typeface="+mj-cs"/>
              </a:rPr>
              <a:t>Cobertura médica y de medicamentos recetados</a:t>
            </a:r>
          </a:p>
        </p:txBody>
      </p:sp>
      <p:pic>
        <p:nvPicPr>
          <p:cNvPr id="9" name="Picture 8">
            <a:extLst>
              <a:ext uri="{FF2B5EF4-FFF2-40B4-BE49-F238E27FC236}">
                <a16:creationId xmlns:a16="http://schemas.microsoft.com/office/drawing/2014/main" id="{162BE4A0-A20A-D501-0D8D-6C572EDE32D3}"/>
              </a:ext>
            </a:extLst>
          </p:cNvPr>
          <p:cNvPicPr>
            <a:picLocks noChangeAspect="1"/>
          </p:cNvPicPr>
          <p:nvPr/>
        </p:nvPicPr>
        <p:blipFill>
          <a:blip r:embed="rId3"/>
          <a:stretch>
            <a:fillRect/>
          </a:stretch>
        </p:blipFill>
        <p:spPr>
          <a:xfrm>
            <a:off x="5932626" y="271387"/>
            <a:ext cx="6214943" cy="6451630"/>
          </a:xfrm>
          <a:prstGeom prst="rect">
            <a:avLst/>
          </a:prstGeom>
        </p:spPr>
      </p:pic>
    </p:spTree>
    <p:extLst>
      <p:ext uri="{BB962C8B-B14F-4D97-AF65-F5344CB8AC3E}">
        <p14:creationId xmlns:p14="http://schemas.microsoft.com/office/powerpoint/2010/main" val="12213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479122" y="1342048"/>
            <a:ext cx="5761309"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latin typeface="Gilroy-Regular"/>
            </a:endParaRPr>
          </a:p>
        </p:txBody>
      </p:sp>
      <p:grpSp>
        <p:nvGrpSpPr>
          <p:cNvPr id="5" name="Group 4">
            <a:extLst>
              <a:ext uri="{FF2B5EF4-FFF2-40B4-BE49-F238E27FC236}">
                <a16:creationId xmlns:a16="http://schemas.microsoft.com/office/drawing/2014/main" id="{98F16994-4B93-9775-CD38-7D2972A7FCB4}"/>
              </a:ext>
            </a:extLst>
          </p:cNvPr>
          <p:cNvGrpSpPr/>
          <p:nvPr/>
        </p:nvGrpSpPr>
        <p:grpSpPr>
          <a:xfrm>
            <a:off x="7073462" y="-7495"/>
            <a:ext cx="5134090" cy="6858000"/>
            <a:chOff x="7073462" y="-7495"/>
            <a:chExt cx="5134090" cy="6858000"/>
          </a:xfrm>
        </p:grpSpPr>
        <p:sp>
          <p:nvSpPr>
            <p:cNvPr id="6" name="Rectangle 5">
              <a:extLst>
                <a:ext uri="{FF2B5EF4-FFF2-40B4-BE49-F238E27FC236}">
                  <a16:creationId xmlns:a16="http://schemas.microsoft.com/office/drawing/2014/main" id="{A3319572-84EB-3CEE-5FE4-CA4D302F599C}"/>
                </a:ext>
              </a:extLst>
            </p:cNvPr>
            <p:cNvSpPr/>
            <p:nvPr/>
          </p:nvSpPr>
          <p:spPr>
            <a:xfrm>
              <a:off x="7073462" y="-7495"/>
              <a:ext cx="5134090" cy="6858000"/>
            </a:xfrm>
            <a:prstGeom prst="rect">
              <a:avLst/>
            </a:prstGeom>
            <a:solidFill>
              <a:srgbClr val="EEF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arlow SemiBold"/>
                <a:ea typeface="+mn-ea"/>
                <a:cs typeface="+mn-cs"/>
              </a:endParaRPr>
            </a:p>
          </p:txBody>
        </p:sp>
        <p:sp>
          <p:nvSpPr>
            <p:cNvPr id="7" name="TextBox 6">
              <a:extLst>
                <a:ext uri="{FF2B5EF4-FFF2-40B4-BE49-F238E27FC236}">
                  <a16:creationId xmlns:a16="http://schemas.microsoft.com/office/drawing/2014/main" id="{0ECCF2F6-46D6-BA01-0DCC-3903DA9D9A2C}"/>
                </a:ext>
              </a:extLst>
            </p:cNvPr>
            <p:cNvSpPr txBox="1"/>
            <p:nvPr/>
          </p:nvSpPr>
          <p:spPr>
            <a:xfrm>
              <a:off x="7318080" y="1074676"/>
              <a:ext cx="472945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dirty="0">
                  <a:ln>
                    <a:noFill/>
                  </a:ln>
                  <a:solidFill>
                    <a:srgbClr val="2C3B4F"/>
                  </a:solidFill>
                  <a:effectLst/>
                  <a:uLnTx/>
                  <a:uFillTx/>
                  <a:latin typeface="Gilroy-Regular"/>
                </a:rPr>
                <a:t>Usted y </a:t>
              </a:r>
              <a:r>
                <a:rPr kumimoji="0" lang="es-MX" sz="1600" b="1" i="0" u="none" strike="noStrike" cap="none" normalizeH="0" baseline="0" noProof="0" dirty="0" err="1">
                  <a:ln>
                    <a:noFill/>
                  </a:ln>
                  <a:solidFill>
                    <a:srgbClr val="2C3B4F"/>
                  </a:solidFill>
                  <a:effectLst/>
                  <a:uLnTx/>
                  <a:uFillTx/>
                  <a:latin typeface="Gilroy-Regular"/>
                </a:rPr>
                <a:t>SMP</a:t>
              </a:r>
              <a:r>
                <a:rPr kumimoji="0" lang="es-MX" sz="1600" b="1" i="0" u="none" strike="noStrike" cap="none" normalizeH="0" baseline="0" noProof="0" dirty="0">
                  <a:ln>
                    <a:noFill/>
                  </a:ln>
                  <a:solidFill>
                    <a:srgbClr val="2C3B4F"/>
                  </a:solidFill>
                  <a:effectLst/>
                  <a:uLnTx/>
                  <a:uFillTx/>
                  <a:latin typeface="Gilroy-Regular"/>
                </a:rPr>
                <a:t> aportan a una </a:t>
              </a:r>
              <a:r>
                <a:rPr kumimoji="0" lang="es-MX" sz="1600" b="1" i="0" u="none" strike="noStrike" cap="none" normalizeH="0" baseline="0" noProof="0" dirty="0" err="1">
                  <a:ln>
                    <a:noFill/>
                  </a:ln>
                  <a:solidFill>
                    <a:srgbClr val="2C3B4F"/>
                  </a:solidFill>
                  <a:effectLst/>
                  <a:uLnTx/>
                  <a:uFillTx/>
                  <a:latin typeface="Gilroy-Regular"/>
                </a:rPr>
                <a:t>HSA</a:t>
              </a:r>
              <a:endParaRPr kumimoji="0" lang="es-MX" sz="1600" b="1" i="0" u="none" strike="noStrike" cap="none" normalizeH="0" baseline="0" noProof="0" dirty="0">
                <a:ln>
                  <a:noFill/>
                </a:ln>
                <a:solidFill>
                  <a:srgbClr val="2C3B4F"/>
                </a:solidFill>
                <a:effectLst/>
                <a:uLnTx/>
                <a:uFillTx/>
                <a:latin typeface="Gilroy-Regula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dirty="0">
                  <a:ln>
                    <a:noFill/>
                  </a:ln>
                  <a:solidFill>
                    <a:srgbClr val="2C3B4F"/>
                  </a:solidFill>
                  <a:effectLst/>
                  <a:uLnTx/>
                  <a:uFillTx/>
                  <a:latin typeface="Gilroy-Regular"/>
                </a:rPr>
                <a:t>Además de las aportaciones de </a:t>
              </a:r>
              <a:r>
                <a:rPr kumimoji="0" lang="es-MX" sz="1600" b="0" i="0" u="none" strike="noStrike" cap="none" normalizeH="0" baseline="0" noProof="0" dirty="0" err="1">
                  <a:ln>
                    <a:noFill/>
                  </a:ln>
                  <a:solidFill>
                    <a:srgbClr val="2C3B4F"/>
                  </a:solidFill>
                  <a:effectLst/>
                  <a:uLnTx/>
                  <a:uFillTx/>
                  <a:latin typeface="Gilroy-Regular"/>
                </a:rPr>
                <a:t>SMP</a:t>
              </a:r>
              <a:r>
                <a:rPr kumimoji="0" lang="es-MX" sz="1600" b="0" i="0" u="none" strike="noStrike" cap="none" normalizeH="0" baseline="0" noProof="0" dirty="0">
                  <a:ln>
                    <a:noFill/>
                  </a:ln>
                  <a:solidFill>
                    <a:srgbClr val="2C3B4F"/>
                  </a:solidFill>
                  <a:effectLst/>
                  <a:uLnTx/>
                  <a:uFillTx/>
                  <a:latin typeface="Gilroy-Regular"/>
                </a:rPr>
                <a:t>, usted puede aportar antes de impuestos a través de aportaciones de nómina. Se parece mucho a aportar al Plan 401(k), pero para costos de cuidado de la salud.</a:t>
              </a:r>
            </a:p>
          </p:txBody>
        </p:sp>
        <p:sp>
          <p:nvSpPr>
            <p:cNvPr id="8" name="Oval 7">
              <a:extLst>
                <a:ext uri="{FF2B5EF4-FFF2-40B4-BE49-F238E27FC236}">
                  <a16:creationId xmlns:a16="http://schemas.microsoft.com/office/drawing/2014/main" id="{1C725EF5-B5E5-37DE-B50F-1F921F0D12A4}"/>
                </a:ext>
              </a:extLst>
            </p:cNvPr>
            <p:cNvSpPr/>
            <p:nvPr/>
          </p:nvSpPr>
          <p:spPr>
            <a:xfrm>
              <a:off x="9263270" y="58012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a:ln>
                    <a:noFill/>
                  </a:ln>
                  <a:solidFill>
                    <a:srgbClr val="2C3B4F"/>
                  </a:solidFill>
                  <a:effectLst/>
                  <a:uLnTx/>
                  <a:uFillTx/>
                  <a:latin typeface="Gilroy-Regular"/>
                </a:rPr>
                <a:t>1</a:t>
              </a:r>
            </a:p>
          </p:txBody>
        </p:sp>
        <p:grpSp>
          <p:nvGrpSpPr>
            <p:cNvPr id="9" name="Group 8">
              <a:extLst>
                <a:ext uri="{FF2B5EF4-FFF2-40B4-BE49-F238E27FC236}">
                  <a16:creationId xmlns:a16="http://schemas.microsoft.com/office/drawing/2014/main" id="{19030DD9-B433-F0B9-DE40-BD3EBDF84CF2}"/>
                </a:ext>
              </a:extLst>
            </p:cNvPr>
            <p:cNvGrpSpPr/>
            <p:nvPr/>
          </p:nvGrpSpPr>
          <p:grpSpPr>
            <a:xfrm>
              <a:off x="7881377" y="2425770"/>
              <a:ext cx="3233531" cy="335486"/>
              <a:chOff x="7885043" y="2290699"/>
              <a:chExt cx="3233531" cy="335486"/>
            </a:xfrm>
            <a:solidFill>
              <a:srgbClr val="2C3B4F"/>
            </a:solidFill>
          </p:grpSpPr>
          <p:sp>
            <p:nvSpPr>
              <p:cNvPr id="17" name="Triangle 5">
                <a:extLst>
                  <a:ext uri="{FF2B5EF4-FFF2-40B4-BE49-F238E27FC236}">
                    <a16:creationId xmlns:a16="http://schemas.microsoft.com/office/drawing/2014/main" id="{241ACFF2-6C8C-8727-43E0-38ADAD5CB745}"/>
                  </a:ext>
                </a:extLst>
              </p:cNvPr>
              <p:cNvSpPr/>
              <p:nvPr/>
            </p:nvSpPr>
            <p:spPr>
              <a:xfrm flipV="1">
                <a:off x="9330772" y="2292428"/>
                <a:ext cx="342072" cy="3337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3B4F"/>
                  </a:solidFill>
                  <a:effectLst/>
                  <a:uLnTx/>
                  <a:uFillTx/>
                  <a:latin typeface="Barlow SemiBold"/>
                  <a:ea typeface="+mn-ea"/>
                  <a:cs typeface="+mn-cs"/>
                </a:endParaRPr>
              </a:p>
            </p:txBody>
          </p:sp>
          <p:cxnSp>
            <p:nvCxnSpPr>
              <p:cNvPr id="18" name="Straight Connector 17">
                <a:extLst>
                  <a:ext uri="{FF2B5EF4-FFF2-40B4-BE49-F238E27FC236}">
                    <a16:creationId xmlns:a16="http://schemas.microsoft.com/office/drawing/2014/main" id="{175D26BF-1E8B-8F07-F8CF-801A43ECAF9A}"/>
                  </a:ext>
                </a:extLst>
              </p:cNvPr>
              <p:cNvCxnSpPr>
                <a:cxnSpLocks/>
              </p:cNvCxnSpPr>
              <p:nvPr/>
            </p:nvCxnSpPr>
            <p:spPr>
              <a:xfrm>
                <a:off x="7885043" y="2290699"/>
                <a:ext cx="3233531" cy="0"/>
              </a:xfrm>
              <a:prstGeom prst="line">
                <a:avLst/>
              </a:prstGeom>
              <a:grpFill/>
              <a:ln w="12700">
                <a:solidFill>
                  <a:srgbClr val="2C3B4F"/>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DB49C461-6868-9888-A6C3-B9249E6671EB}"/>
                </a:ext>
              </a:extLst>
            </p:cNvPr>
            <p:cNvSpPr txBox="1"/>
            <p:nvPr/>
          </p:nvSpPr>
          <p:spPr>
            <a:xfrm>
              <a:off x="7318081" y="3374804"/>
              <a:ext cx="4360122"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dirty="0">
                  <a:ln>
                    <a:noFill/>
                  </a:ln>
                  <a:solidFill>
                    <a:srgbClr val="2C3B4F"/>
                  </a:solidFill>
                  <a:effectLst/>
                  <a:uLnTx/>
                  <a:uFillTx/>
                  <a:latin typeface="Gilroy-Regular"/>
                </a:rPr>
                <a:t>Las cuentas crecen libres de impuestos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dirty="0">
                  <a:ln>
                    <a:noFill/>
                  </a:ln>
                  <a:solidFill>
                    <a:srgbClr val="2C3B4F"/>
                  </a:solidFill>
                  <a:effectLst/>
                  <a:uLnTx/>
                  <a:uFillTx/>
                  <a:latin typeface="Gilroy-Regular"/>
                </a:rPr>
                <a:t>Está libre de impuestos cuando crece, al igual que los intereses o las ganancias de inversiones no están sujetos a impuestos.</a:t>
              </a:r>
            </a:p>
          </p:txBody>
        </p:sp>
        <p:sp>
          <p:nvSpPr>
            <p:cNvPr id="11" name="Oval 10">
              <a:extLst>
                <a:ext uri="{FF2B5EF4-FFF2-40B4-BE49-F238E27FC236}">
                  <a16:creationId xmlns:a16="http://schemas.microsoft.com/office/drawing/2014/main" id="{D617F0F2-39A8-D612-658D-9BDCE7C071AF}"/>
                </a:ext>
              </a:extLst>
            </p:cNvPr>
            <p:cNvSpPr/>
            <p:nvPr/>
          </p:nvSpPr>
          <p:spPr>
            <a:xfrm>
              <a:off x="9263270" y="287592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dirty="0">
                  <a:ln>
                    <a:noFill/>
                  </a:ln>
                  <a:solidFill>
                    <a:srgbClr val="2C3B4F"/>
                  </a:solidFill>
                  <a:effectLst/>
                  <a:uLnTx/>
                  <a:uFillTx/>
                  <a:latin typeface="Gilroy-Regular"/>
                </a:rPr>
                <a:t>2</a:t>
              </a:r>
            </a:p>
          </p:txBody>
        </p:sp>
        <p:grpSp>
          <p:nvGrpSpPr>
            <p:cNvPr id="12" name="Group 11">
              <a:extLst>
                <a:ext uri="{FF2B5EF4-FFF2-40B4-BE49-F238E27FC236}">
                  <a16:creationId xmlns:a16="http://schemas.microsoft.com/office/drawing/2014/main" id="{4822168D-5278-CE4F-586E-E28E2CF8EB79}"/>
                </a:ext>
              </a:extLst>
            </p:cNvPr>
            <p:cNvGrpSpPr/>
            <p:nvPr/>
          </p:nvGrpSpPr>
          <p:grpSpPr>
            <a:xfrm>
              <a:off x="7881377" y="4501585"/>
              <a:ext cx="3233531" cy="333757"/>
              <a:chOff x="7885043" y="2429215"/>
              <a:chExt cx="3233531" cy="333757"/>
            </a:xfrm>
            <a:solidFill>
              <a:srgbClr val="2C3B4F"/>
            </a:solidFill>
          </p:grpSpPr>
          <p:sp>
            <p:nvSpPr>
              <p:cNvPr id="15" name="Triangle 14">
                <a:extLst>
                  <a:ext uri="{FF2B5EF4-FFF2-40B4-BE49-F238E27FC236}">
                    <a16:creationId xmlns:a16="http://schemas.microsoft.com/office/drawing/2014/main" id="{A421062B-5093-7808-23DE-21A453D65C1C}"/>
                  </a:ext>
                </a:extLst>
              </p:cNvPr>
              <p:cNvSpPr/>
              <p:nvPr/>
            </p:nvSpPr>
            <p:spPr>
              <a:xfrm flipV="1">
                <a:off x="9330772" y="2429215"/>
                <a:ext cx="342072" cy="333757"/>
              </a:xfrm>
              <a:prstGeom prst="triangle">
                <a:avLst/>
              </a:prstGeom>
              <a:grp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3B4F"/>
                  </a:solidFill>
                  <a:effectLst/>
                  <a:uLnTx/>
                  <a:uFillTx/>
                  <a:latin typeface="Barlow SemiBold"/>
                  <a:ea typeface="+mn-ea"/>
                  <a:cs typeface="+mn-cs"/>
                </a:endParaRPr>
              </a:p>
            </p:txBody>
          </p:sp>
          <p:cxnSp>
            <p:nvCxnSpPr>
              <p:cNvPr id="16" name="Straight Connector 15">
                <a:extLst>
                  <a:ext uri="{FF2B5EF4-FFF2-40B4-BE49-F238E27FC236}">
                    <a16:creationId xmlns:a16="http://schemas.microsoft.com/office/drawing/2014/main" id="{F596CA23-E861-C1A6-BE01-6241D24651BE}"/>
                  </a:ext>
                </a:extLst>
              </p:cNvPr>
              <p:cNvCxnSpPr>
                <a:cxnSpLocks/>
              </p:cNvCxnSpPr>
              <p:nvPr/>
            </p:nvCxnSpPr>
            <p:spPr>
              <a:xfrm>
                <a:off x="7885043" y="2434981"/>
                <a:ext cx="3233531" cy="0"/>
              </a:xfrm>
              <a:prstGeom prst="line">
                <a:avLst/>
              </a:prstGeom>
              <a:grpFill/>
              <a:ln w="12700">
                <a:solidFill>
                  <a:srgbClr val="2C3B4F"/>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428ACF5-3216-13A5-5B1C-8BCDE11D2B66}"/>
                </a:ext>
              </a:extLst>
            </p:cNvPr>
            <p:cNvSpPr txBox="1"/>
            <p:nvPr/>
          </p:nvSpPr>
          <p:spPr>
            <a:xfrm>
              <a:off x="7352716" y="5459930"/>
              <a:ext cx="43601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dirty="0">
                  <a:ln>
                    <a:noFill/>
                  </a:ln>
                  <a:solidFill>
                    <a:srgbClr val="2C3B4F"/>
                  </a:solidFill>
                  <a:effectLst/>
                  <a:uLnTx/>
                  <a:uFillTx/>
                  <a:latin typeface="Gilroy-Regular"/>
                </a:rPr>
                <a:t>Puede hacer retiros sin impuestos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dirty="0">
                  <a:ln>
                    <a:noFill/>
                  </a:ln>
                  <a:solidFill>
                    <a:srgbClr val="2C3B4F"/>
                  </a:solidFill>
                  <a:effectLst/>
                  <a:uLnTx/>
                  <a:uFillTx/>
                  <a:latin typeface="Gilroy-Regular"/>
                </a:rPr>
                <a:t>Cuando retira fondos de su cuenta para usarlos para gastos de cuidado de la salud elegibles, esos retiros están libres de impuestos.</a:t>
              </a:r>
            </a:p>
          </p:txBody>
        </p:sp>
        <p:sp>
          <p:nvSpPr>
            <p:cNvPr id="14" name="Oval 13">
              <a:extLst>
                <a:ext uri="{FF2B5EF4-FFF2-40B4-BE49-F238E27FC236}">
                  <a16:creationId xmlns:a16="http://schemas.microsoft.com/office/drawing/2014/main" id="{A6E9FEFF-DED6-2F94-8B7E-16DA36DBEAC4}"/>
                </a:ext>
              </a:extLst>
            </p:cNvPr>
            <p:cNvSpPr/>
            <p:nvPr/>
          </p:nvSpPr>
          <p:spPr>
            <a:xfrm>
              <a:off x="9278821" y="4928019"/>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a:ln>
                    <a:noFill/>
                  </a:ln>
                  <a:solidFill>
                    <a:srgbClr val="2C3B4F"/>
                  </a:solidFill>
                  <a:effectLst/>
                  <a:uLnTx/>
                  <a:uFillTx/>
                  <a:latin typeface="Gilroy-Regular"/>
                </a:rPr>
                <a:t>3</a:t>
              </a:r>
            </a:p>
          </p:txBody>
        </p:sp>
      </p:grpSp>
      <p:sp>
        <p:nvSpPr>
          <p:cNvPr id="27" name="Content Placeholder 26">
            <a:extLst>
              <a:ext uri="{FF2B5EF4-FFF2-40B4-BE49-F238E27FC236}">
                <a16:creationId xmlns:a16="http://schemas.microsoft.com/office/drawing/2014/main" id="{8F02FDB6-5A37-A6CF-871C-9CF1810EC2B5}"/>
              </a:ext>
            </a:extLst>
          </p:cNvPr>
          <p:cNvSpPr>
            <a:spLocks noGrp="1"/>
          </p:cNvSpPr>
          <p:nvPr>
            <p:ph idx="1"/>
          </p:nvPr>
        </p:nvSpPr>
        <p:spPr>
          <a:xfrm>
            <a:off x="513797" y="1398780"/>
            <a:ext cx="6356120" cy="4351338"/>
          </a:xfrm>
        </p:spPr>
        <p:txBody>
          <a:bodyPr/>
          <a:lstStyle/>
          <a:p>
            <a:r>
              <a:rPr lang="es-MX" sz="2400" dirty="0"/>
              <a:t>Usted tiene acceso a una </a:t>
            </a:r>
            <a:r>
              <a:rPr lang="es-MX" sz="2400" dirty="0" err="1"/>
              <a:t>HSA</a:t>
            </a:r>
            <a:r>
              <a:rPr lang="es-MX" sz="2400" dirty="0"/>
              <a:t> si escoge una </a:t>
            </a:r>
            <a:br>
              <a:rPr lang="es-MX" sz="2400" dirty="0"/>
            </a:br>
            <a:r>
              <a:rPr lang="es-MX" sz="2400" dirty="0"/>
              <a:t>de nuestras dos opciones de plan médico </a:t>
            </a:r>
            <a:br>
              <a:rPr lang="es-MX" sz="2400" dirty="0"/>
            </a:br>
            <a:r>
              <a:rPr lang="es-MX" sz="2400" dirty="0"/>
              <a:t>con </a:t>
            </a:r>
            <a:r>
              <a:rPr lang="es-MX" sz="2400" dirty="0" err="1"/>
              <a:t>HDHP</a:t>
            </a:r>
            <a:endParaRPr lang="es-MX" sz="2400" dirty="0"/>
          </a:p>
          <a:p>
            <a:r>
              <a:rPr lang="es-MX" sz="2400" dirty="0" err="1"/>
              <a:t>SMP</a:t>
            </a:r>
            <a:r>
              <a:rPr lang="es-MX" sz="2400" dirty="0"/>
              <a:t> aportará a su </a:t>
            </a:r>
            <a:r>
              <a:rPr lang="es-MX" sz="2400" dirty="0" err="1"/>
              <a:t>HSA</a:t>
            </a:r>
            <a:r>
              <a:rPr lang="es-MX" sz="2400" dirty="0"/>
              <a:t>, basándose en el plan que escoja + a quién cubre</a:t>
            </a:r>
          </a:p>
          <a:p>
            <a:r>
              <a:rPr lang="es-MX" sz="2400" dirty="0"/>
              <a:t>Una vez que tenga un saldo de $1,000, puede comenzar a invertir en fondos de ahorro como el Plan 401(k)</a:t>
            </a:r>
          </a:p>
          <a:p>
            <a:endParaRPr lang="en-US" dirty="0"/>
          </a:p>
        </p:txBody>
      </p:sp>
      <p:sp>
        <p:nvSpPr>
          <p:cNvPr id="19" name="Slide Number Placeholder 18">
            <a:extLst>
              <a:ext uri="{FF2B5EF4-FFF2-40B4-BE49-F238E27FC236}">
                <a16:creationId xmlns:a16="http://schemas.microsoft.com/office/drawing/2014/main" id="{B3B744FD-B1A6-D6FA-B231-40B32A4EA719}"/>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12</a:t>
            </a:fld>
            <a:endParaRPr lang="en-US"/>
          </a:p>
        </p:txBody>
      </p:sp>
      <p:sp>
        <p:nvSpPr>
          <p:cNvPr id="22" name="Title 21">
            <a:extLst>
              <a:ext uri="{FF2B5EF4-FFF2-40B4-BE49-F238E27FC236}">
                <a16:creationId xmlns:a16="http://schemas.microsoft.com/office/drawing/2014/main" id="{4A4F6132-5D2C-9329-5A89-14FECC8F5341}"/>
              </a:ext>
            </a:extLst>
          </p:cNvPr>
          <p:cNvSpPr>
            <a:spLocks noGrp="1"/>
          </p:cNvSpPr>
          <p:nvPr>
            <p:ph type="title"/>
          </p:nvPr>
        </p:nvSpPr>
        <p:spPr>
          <a:xfrm>
            <a:off x="430696" y="483688"/>
            <a:ext cx="9528313" cy="755858"/>
          </a:xfrm>
        </p:spPr>
        <p:txBody>
          <a:bodyPr>
            <a:normAutofit fontScale="90000"/>
          </a:bodyPr>
          <a:lstStyle/>
          <a:p>
            <a:r>
              <a:rPr lang="es-MX" sz="3300" dirty="0"/>
              <a:t>Descripción general de los beneficios</a:t>
            </a:r>
            <a:br>
              <a:rPr lang="es-MX" dirty="0"/>
            </a:br>
            <a:r>
              <a:rPr lang="es-MX" sz="3100" b="0" dirty="0">
                <a:latin typeface="Gilroy-Regular" panose="00000500000000000000" pitchFamily="2" charset="0"/>
              </a:rPr>
              <a:t>Cuenta de Ahorros para Gastos Médicos</a:t>
            </a:r>
          </a:p>
        </p:txBody>
      </p:sp>
      <p:pic>
        <p:nvPicPr>
          <p:cNvPr id="23" name="Picture 22">
            <a:extLst>
              <a:ext uri="{FF2B5EF4-FFF2-40B4-BE49-F238E27FC236}">
                <a16:creationId xmlns:a16="http://schemas.microsoft.com/office/drawing/2014/main" id="{29872339-AAEC-F924-7683-D86A702BBD06}"/>
              </a:ext>
            </a:extLst>
          </p:cNvPr>
          <p:cNvPicPr>
            <a:picLocks noChangeAspect="1"/>
          </p:cNvPicPr>
          <p:nvPr/>
        </p:nvPicPr>
        <p:blipFill>
          <a:blip r:embed="rId2"/>
          <a:stretch>
            <a:fillRect/>
          </a:stretch>
        </p:blipFill>
        <p:spPr>
          <a:xfrm>
            <a:off x="107892" y="4501585"/>
            <a:ext cx="6910180" cy="1812229"/>
          </a:xfrm>
          <a:prstGeom prst="rect">
            <a:avLst/>
          </a:prstGeom>
        </p:spPr>
      </p:pic>
    </p:spTree>
    <p:extLst>
      <p:ext uri="{BB962C8B-B14F-4D97-AF65-F5344CB8AC3E}">
        <p14:creationId xmlns:p14="http://schemas.microsoft.com/office/powerpoint/2010/main" val="269584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969CD5-7B58-4ABD-15CD-ABCC13F4E6B7}"/>
              </a:ext>
            </a:extLst>
          </p:cNvPr>
          <p:cNvSpPr>
            <a:spLocks noGrp="1"/>
          </p:cNvSpPr>
          <p:nvPr>
            <p:ph type="sldNum" sz="quarter" idx="12"/>
          </p:nvPr>
        </p:nvSpPr>
        <p:spPr/>
        <p:txBody>
          <a:bodyPr/>
          <a:lstStyle/>
          <a:p>
            <a:fld id="{D1D6ED88-3662-4767-8108-3D34BDB7CBE2}" type="slidenum">
              <a:rPr lang="en-US" smtClean="0"/>
              <a:pPr/>
              <a:t>13</a:t>
            </a:fld>
            <a:endParaRPr lang="en-US"/>
          </a:p>
        </p:txBody>
      </p:sp>
      <p:sp>
        <p:nvSpPr>
          <p:cNvPr id="7" name="Title 6">
            <a:extLst>
              <a:ext uri="{FF2B5EF4-FFF2-40B4-BE49-F238E27FC236}">
                <a16:creationId xmlns:a16="http://schemas.microsoft.com/office/drawing/2014/main" id="{B8DF9FE1-AAD8-96E6-600C-FC824F8E388B}"/>
              </a:ext>
            </a:extLst>
          </p:cNvPr>
          <p:cNvSpPr>
            <a:spLocks noGrp="1"/>
          </p:cNvSpPr>
          <p:nvPr>
            <p:ph type="title"/>
          </p:nvPr>
        </p:nvSpPr>
        <p:spPr/>
        <p:txBody>
          <a:bodyPr>
            <a:noAutofit/>
          </a:bodyPr>
          <a:lstStyle/>
          <a:p>
            <a:r>
              <a:rPr lang="es-MX" sz="3000" dirty="0"/>
              <a:t>Descripción general de los beneficios</a:t>
            </a:r>
            <a:br>
              <a:rPr lang="es-MX" sz="2800" dirty="0"/>
            </a:br>
            <a:r>
              <a:rPr lang="es-MX" sz="2800" b="0" dirty="0">
                <a:latin typeface="Gilroy-Regular" panose="00000500000000000000" pitchFamily="2" charset="0"/>
              </a:rPr>
              <a:t>Cobertura dental</a:t>
            </a:r>
          </a:p>
        </p:txBody>
      </p:sp>
      <p:pic>
        <p:nvPicPr>
          <p:cNvPr id="3" name="Picture 2">
            <a:extLst>
              <a:ext uri="{FF2B5EF4-FFF2-40B4-BE49-F238E27FC236}">
                <a16:creationId xmlns:a16="http://schemas.microsoft.com/office/drawing/2014/main" id="{D5824795-853E-8C57-906A-AC31D5ED24B7}"/>
              </a:ext>
            </a:extLst>
          </p:cNvPr>
          <p:cNvPicPr>
            <a:picLocks noChangeAspect="1"/>
          </p:cNvPicPr>
          <p:nvPr/>
        </p:nvPicPr>
        <p:blipFill>
          <a:blip r:embed="rId2"/>
          <a:stretch>
            <a:fillRect/>
          </a:stretch>
        </p:blipFill>
        <p:spPr>
          <a:xfrm>
            <a:off x="144517" y="1315549"/>
            <a:ext cx="11650701" cy="5134692"/>
          </a:xfrm>
          <a:prstGeom prst="rect">
            <a:avLst/>
          </a:prstGeom>
        </p:spPr>
      </p:pic>
    </p:spTree>
    <p:extLst>
      <p:ext uri="{BB962C8B-B14F-4D97-AF65-F5344CB8AC3E}">
        <p14:creationId xmlns:p14="http://schemas.microsoft.com/office/powerpoint/2010/main" val="35216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sp>
        <p:nvSpPr>
          <p:cNvPr id="4" name="Slide Number Placeholder 3">
            <a:extLst>
              <a:ext uri="{FF2B5EF4-FFF2-40B4-BE49-F238E27FC236}">
                <a16:creationId xmlns:a16="http://schemas.microsoft.com/office/drawing/2014/main" id="{BD235683-00D1-9356-6964-59D18F2AC955}"/>
              </a:ext>
            </a:extLst>
          </p:cNvPr>
          <p:cNvSpPr>
            <a:spLocks noGrp="1"/>
          </p:cNvSpPr>
          <p:nvPr>
            <p:ph type="sldNum" sz="quarter" idx="12"/>
          </p:nvPr>
        </p:nvSpPr>
        <p:spPr/>
        <p:txBody>
          <a:bodyPr/>
          <a:lstStyle/>
          <a:p>
            <a:fld id="{D1D6ED88-3662-4767-8108-3D34BDB7CBE2}" type="slidenum">
              <a:rPr lang="en-US" smtClean="0"/>
              <a:pPr/>
              <a:t>14</a:t>
            </a:fld>
            <a:endParaRPr lang="en-US"/>
          </a:p>
        </p:txBody>
      </p:sp>
      <p:sp>
        <p:nvSpPr>
          <p:cNvPr id="10" name="Title 9">
            <a:extLst>
              <a:ext uri="{FF2B5EF4-FFF2-40B4-BE49-F238E27FC236}">
                <a16:creationId xmlns:a16="http://schemas.microsoft.com/office/drawing/2014/main" id="{7D0AE09D-49D5-F147-4CEB-01FC8F721CDC}"/>
              </a:ext>
            </a:extLst>
          </p:cNvPr>
          <p:cNvSpPr>
            <a:spLocks noGrp="1"/>
          </p:cNvSpPr>
          <p:nvPr>
            <p:ph type="title"/>
          </p:nvPr>
        </p:nvSpPr>
        <p:spPr/>
        <p:txBody>
          <a:bodyPr>
            <a:normAutofit fontScale="90000"/>
          </a:bodyPr>
          <a:lstStyle/>
          <a:p>
            <a:pPr marL="0" indent="0"/>
            <a:r>
              <a:rPr lang="es-MX" sz="3300" dirty="0"/>
              <a:t>Descripción general de los beneficios</a:t>
            </a:r>
            <a:br>
              <a:rPr lang="es-MX" sz="4400" b="1" dirty="0">
                <a:solidFill>
                  <a:schemeClr val="bg1"/>
                </a:solidFill>
              </a:rPr>
            </a:br>
            <a:r>
              <a:rPr lang="es-MX" sz="3100" b="0" dirty="0">
                <a:solidFill>
                  <a:schemeClr val="bg1"/>
                </a:solidFill>
                <a:latin typeface="Gilroy-Regular" panose="00000500000000000000" pitchFamily="2" charset="0"/>
              </a:rPr>
              <a:t>Cobertura de la vista</a:t>
            </a:r>
          </a:p>
        </p:txBody>
      </p:sp>
      <p:pic>
        <p:nvPicPr>
          <p:cNvPr id="5" name="Picture 4">
            <a:extLst>
              <a:ext uri="{FF2B5EF4-FFF2-40B4-BE49-F238E27FC236}">
                <a16:creationId xmlns:a16="http://schemas.microsoft.com/office/drawing/2014/main" id="{E9DB8661-D0A3-0ECE-27CC-EC3DDDC68DF2}"/>
              </a:ext>
            </a:extLst>
          </p:cNvPr>
          <p:cNvPicPr>
            <a:picLocks noChangeAspect="1"/>
          </p:cNvPicPr>
          <p:nvPr/>
        </p:nvPicPr>
        <p:blipFill>
          <a:blip r:embed="rId2"/>
          <a:stretch>
            <a:fillRect/>
          </a:stretch>
        </p:blipFill>
        <p:spPr>
          <a:xfrm>
            <a:off x="182746" y="1451847"/>
            <a:ext cx="11669754" cy="4610743"/>
          </a:xfrm>
          <a:prstGeom prst="rect">
            <a:avLst/>
          </a:prstGeom>
        </p:spPr>
      </p:pic>
    </p:spTree>
    <p:extLst>
      <p:ext uri="{BB962C8B-B14F-4D97-AF65-F5344CB8AC3E}">
        <p14:creationId xmlns:p14="http://schemas.microsoft.com/office/powerpoint/2010/main" val="325844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graphicFrame>
        <p:nvGraphicFramePr>
          <p:cNvPr id="5" name="Table 4">
            <a:extLst>
              <a:ext uri="{FF2B5EF4-FFF2-40B4-BE49-F238E27FC236}">
                <a16:creationId xmlns:a16="http://schemas.microsoft.com/office/drawing/2014/main" id="{437D2A01-6856-24BE-2ACD-FCA49BFB274C}"/>
              </a:ext>
            </a:extLst>
          </p:cNvPr>
          <p:cNvGraphicFramePr>
            <a:graphicFrameLocks noGrp="1"/>
          </p:cNvGraphicFramePr>
          <p:nvPr>
            <p:extLst>
              <p:ext uri="{D42A27DB-BD31-4B8C-83A1-F6EECF244321}">
                <p14:modId xmlns:p14="http://schemas.microsoft.com/office/powerpoint/2010/main" val="3342404708"/>
              </p:ext>
            </p:extLst>
          </p:nvPr>
        </p:nvGraphicFramePr>
        <p:xfrm>
          <a:off x="525462" y="1676400"/>
          <a:ext cx="11067448" cy="2601789"/>
        </p:xfrm>
        <a:graphic>
          <a:graphicData uri="http://schemas.openxmlformats.org/drawingml/2006/table">
            <a:tbl>
              <a:tblPr firstRow="1" bandRow="1">
                <a:tableStyleId>{5C22544A-7EE6-4342-B048-85BDC9FD1C3A}</a:tableStyleId>
              </a:tblPr>
              <a:tblGrid>
                <a:gridCol w="5533724">
                  <a:extLst>
                    <a:ext uri="{9D8B030D-6E8A-4147-A177-3AD203B41FA5}">
                      <a16:colId xmlns:a16="http://schemas.microsoft.com/office/drawing/2014/main" val="770846976"/>
                    </a:ext>
                  </a:extLst>
                </a:gridCol>
                <a:gridCol w="5533724">
                  <a:extLst>
                    <a:ext uri="{9D8B030D-6E8A-4147-A177-3AD203B41FA5}">
                      <a16:colId xmlns:a16="http://schemas.microsoft.com/office/drawing/2014/main" val="2725104235"/>
                    </a:ext>
                  </a:extLst>
                </a:gridCol>
              </a:tblGrid>
              <a:tr h="407229">
                <a:tc>
                  <a:txBody>
                    <a:bodyPr/>
                    <a:lstStyle/>
                    <a:p>
                      <a:pPr algn="ctr"/>
                      <a:r>
                        <a:rPr lang="es-MX" sz="2400" b="0">
                          <a:solidFill>
                            <a:schemeClr val="bg1"/>
                          </a:solidFill>
                          <a:latin typeface="Gilroy-Bold" panose="00000800000000000000" pitchFamily="2" charset="0"/>
                        </a:rPr>
                        <a:t>FSA para Cuidado de la Salud</a:t>
                      </a:r>
                    </a:p>
                  </a:txBody>
                  <a:tcPr anchor="ctr">
                    <a:solidFill>
                      <a:srgbClr val="2C3B4F"/>
                    </a:solidFill>
                  </a:tcPr>
                </a:tc>
                <a:tc>
                  <a:txBody>
                    <a:bodyPr/>
                    <a:lstStyle/>
                    <a:p>
                      <a:pPr algn="ctr"/>
                      <a:r>
                        <a:rPr lang="es-MX" sz="2400" b="0">
                          <a:solidFill>
                            <a:schemeClr val="bg1"/>
                          </a:solidFill>
                          <a:latin typeface="Gilroy-Bold" panose="00000800000000000000" pitchFamily="2" charset="0"/>
                        </a:rPr>
                        <a:t>FSA para Cuidado de Dependientes</a:t>
                      </a:r>
                    </a:p>
                  </a:txBody>
                  <a:tcPr anchor="ctr">
                    <a:solidFill>
                      <a:srgbClr val="2C3B4F"/>
                    </a:solidFill>
                  </a:tcPr>
                </a:tc>
                <a:extLst>
                  <a:ext uri="{0D108BD9-81ED-4DB2-BD59-A6C34878D82A}">
                    <a16:rowId xmlns:a16="http://schemas.microsoft.com/office/drawing/2014/main" val="3999282599"/>
                  </a:ext>
                </a:extLst>
              </a:tr>
              <a:tr h="767349">
                <a:tc>
                  <a:txBody>
                    <a:bodyPr/>
                    <a:lstStyle/>
                    <a:p>
                      <a:pPr algn="ctr"/>
                      <a:r>
                        <a:rPr lang="es-MX" sz="1800" dirty="0">
                          <a:solidFill>
                            <a:srgbClr val="182637"/>
                          </a:solidFill>
                          <a:latin typeface="Gilroy-Regular" panose="00000500000000000000" pitchFamily="2" charset="0"/>
                        </a:rPr>
                        <a:t>Separe dólares antes de impuestos para pagar costos de cuidado de la salud que no están cubiertos por el seguro, incluyendo copagos, coseguro y deducibles, así como los productos de uso diario desde bloqueador solar hasta cuidado infantil, productos de higiene femenina y medicamentos de venta libre</a:t>
                      </a:r>
                    </a:p>
                  </a:txBody>
                  <a:tcPr anchor="ctr">
                    <a:solidFill>
                      <a:srgbClr val="EEF2F7"/>
                    </a:solidFill>
                  </a:tcPr>
                </a:tc>
                <a:tc>
                  <a:txBody>
                    <a:bodyPr/>
                    <a:lstStyle/>
                    <a:p>
                      <a:pPr algn="ctr"/>
                      <a:r>
                        <a:rPr lang="es-MX" sz="1800" dirty="0">
                          <a:solidFill>
                            <a:srgbClr val="182637"/>
                          </a:solidFill>
                          <a:latin typeface="Gilroy-Regular" panose="00000500000000000000" pitchFamily="2" charset="0"/>
                        </a:rPr>
                        <a:t>Separe dólares antes de impuestos para pagar ciertos costos de cuidado de dependientes que le permitan trabajar o buscar trabajo a usted y a su cónyuge, como escuela de infantes, guarderías con licencia, campamentos de verano de un día y atención en casa</a:t>
                      </a:r>
                    </a:p>
                  </a:txBody>
                  <a:tcPr anchor="ctr">
                    <a:solidFill>
                      <a:srgbClr val="EEF2F7"/>
                    </a:solidFill>
                  </a:tcPr>
                </a:tc>
                <a:extLst>
                  <a:ext uri="{0D108BD9-81ED-4DB2-BD59-A6C34878D82A}">
                    <a16:rowId xmlns:a16="http://schemas.microsoft.com/office/drawing/2014/main" val="990380881"/>
                  </a:ext>
                </a:extLst>
              </a:tr>
              <a:tr h="407229">
                <a:tc>
                  <a:txBody>
                    <a:bodyPr/>
                    <a:lstStyle/>
                    <a:p>
                      <a:pPr algn="ctr"/>
                      <a:r>
                        <a:rPr lang="es-MX" sz="1800">
                          <a:solidFill>
                            <a:srgbClr val="182637"/>
                          </a:solidFill>
                          <a:latin typeface="Gilroy-Regular" panose="00000500000000000000" pitchFamily="2" charset="0"/>
                        </a:rPr>
                        <a:t>La aportación máxima es $3,200 para 2024.</a:t>
                      </a:r>
                    </a:p>
                  </a:txBody>
                  <a:tcPr anchor="ctr">
                    <a:solidFill>
                      <a:srgbClr val="EEF2F7"/>
                    </a:solidFill>
                  </a:tcPr>
                </a:tc>
                <a:tc>
                  <a:txBody>
                    <a:bodyPr/>
                    <a:lstStyle/>
                    <a:p>
                      <a:pPr algn="ctr"/>
                      <a:r>
                        <a:rPr lang="es-MX" sz="1800" dirty="0">
                          <a:solidFill>
                            <a:srgbClr val="182637"/>
                          </a:solidFill>
                          <a:latin typeface="Gilroy-Regular" panose="00000500000000000000" pitchFamily="2" charset="0"/>
                        </a:rPr>
                        <a:t>La aportación máxima fijada por el </a:t>
                      </a:r>
                      <a:r>
                        <a:rPr lang="es-MX" sz="1800" dirty="0" err="1">
                          <a:solidFill>
                            <a:srgbClr val="182637"/>
                          </a:solidFill>
                          <a:latin typeface="Gilroy-Regular" panose="00000500000000000000" pitchFamily="2" charset="0"/>
                        </a:rPr>
                        <a:t>IRS</a:t>
                      </a:r>
                      <a:r>
                        <a:rPr lang="es-MX" sz="1800" dirty="0">
                          <a:solidFill>
                            <a:srgbClr val="182637"/>
                          </a:solidFill>
                          <a:latin typeface="Gilroy-Regular" panose="00000500000000000000" pitchFamily="2" charset="0"/>
                        </a:rPr>
                        <a:t> es $5,000.</a:t>
                      </a:r>
                    </a:p>
                  </a:txBody>
                  <a:tcPr anchor="ctr">
                    <a:solidFill>
                      <a:srgbClr val="EEF2F7"/>
                    </a:solidFill>
                  </a:tcPr>
                </a:tc>
                <a:extLst>
                  <a:ext uri="{0D108BD9-81ED-4DB2-BD59-A6C34878D82A}">
                    <a16:rowId xmlns:a16="http://schemas.microsoft.com/office/drawing/2014/main" val="1988363375"/>
                  </a:ext>
                </a:extLst>
              </a:tr>
            </a:tbl>
          </a:graphicData>
        </a:graphic>
      </p:graphicFrame>
      <p:sp>
        <p:nvSpPr>
          <p:cNvPr id="6" name="TextBox 5">
            <a:extLst>
              <a:ext uri="{FF2B5EF4-FFF2-40B4-BE49-F238E27FC236}">
                <a16:creationId xmlns:a16="http://schemas.microsoft.com/office/drawing/2014/main" id="{E2A1DF49-3166-1C55-DB50-4582FB1F7098}"/>
              </a:ext>
            </a:extLst>
          </p:cNvPr>
          <p:cNvSpPr txBox="1"/>
          <p:nvPr/>
        </p:nvSpPr>
        <p:spPr>
          <a:xfrm>
            <a:off x="838198" y="5141921"/>
            <a:ext cx="10537825" cy="338554"/>
          </a:xfrm>
          <a:prstGeom prst="rect">
            <a:avLst/>
          </a:prstGeom>
          <a:solidFill>
            <a:srgbClr val="182637"/>
          </a:solidFill>
        </p:spPr>
        <p:txBody>
          <a:bodyPr wrap="square" rtlCol="0">
            <a:spAutoFit/>
          </a:bodyPr>
          <a:lstStyle/>
          <a:p>
            <a:pPr algn="ctr"/>
            <a:r>
              <a:rPr lang="es-MX" sz="1600" dirty="0">
                <a:solidFill>
                  <a:schemeClr val="bg1"/>
                </a:solidFill>
                <a:latin typeface="Gilroy-Regular"/>
              </a:rPr>
              <a:t>Si se inscribe en una de las opciones de </a:t>
            </a:r>
            <a:r>
              <a:rPr lang="es-MX" sz="1600" dirty="0" err="1">
                <a:solidFill>
                  <a:schemeClr val="bg1"/>
                </a:solidFill>
                <a:latin typeface="Gilroy-Regular"/>
              </a:rPr>
              <a:t>HDHP</a:t>
            </a:r>
            <a:r>
              <a:rPr lang="es-MX" sz="1600" dirty="0">
                <a:solidFill>
                  <a:schemeClr val="bg1"/>
                </a:solidFill>
                <a:latin typeface="Gilroy-Regular"/>
              </a:rPr>
              <a:t>, usted no es elegible para inscribirse en la </a:t>
            </a:r>
            <a:r>
              <a:rPr lang="es-MX" sz="1600" dirty="0" err="1">
                <a:solidFill>
                  <a:schemeClr val="bg1"/>
                </a:solidFill>
                <a:latin typeface="Gilroy-Regular"/>
              </a:rPr>
              <a:t>FSA</a:t>
            </a:r>
            <a:r>
              <a:rPr lang="es-MX" sz="1600" dirty="0">
                <a:solidFill>
                  <a:schemeClr val="bg1"/>
                </a:solidFill>
                <a:latin typeface="Gilroy-Regular"/>
              </a:rPr>
              <a:t> para Cuidado de la Salud.</a:t>
            </a:r>
          </a:p>
        </p:txBody>
      </p:sp>
      <p:sp>
        <p:nvSpPr>
          <p:cNvPr id="7" name="Content Placeholder 2">
            <a:extLst>
              <a:ext uri="{FF2B5EF4-FFF2-40B4-BE49-F238E27FC236}">
                <a16:creationId xmlns:a16="http://schemas.microsoft.com/office/drawing/2014/main" id="{81A6EF0E-0406-99C4-F81B-6810B41CD4A2}"/>
              </a:ext>
            </a:extLst>
          </p:cNvPr>
          <p:cNvSpPr txBox="1">
            <a:spLocks/>
          </p:cNvSpPr>
          <p:nvPr/>
        </p:nvSpPr>
        <p:spPr>
          <a:xfrm>
            <a:off x="3603293" y="5833957"/>
            <a:ext cx="5007633" cy="372443"/>
          </a:xfrm>
          <a:prstGeom prst="rect">
            <a:avLst/>
          </a:prstGeom>
        </p:spPr>
        <p:txBody>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Cambria" panose="02040503050406030204" pitchFamily="18" charset="0"/>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000">
                <a:solidFill>
                  <a:schemeClr val="tx1"/>
                </a:solidFill>
                <a:latin typeface="+mn-lt"/>
                <a:ea typeface="Cambria" panose="02040503050406030204" pitchFamily="18" charset="0"/>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Cambria" panose="02040503050406030204" pitchFamily="18" charset="0"/>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1600">
                <a:solidFill>
                  <a:schemeClr val="tx1"/>
                </a:solidFill>
                <a:latin typeface="+mn-lt"/>
                <a:ea typeface="Cambria" panose="02040503050406030204" pitchFamily="18" charset="0"/>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ea typeface="Cambria" panose="02040503050406030204" pitchFamily="18" charset="0"/>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lgn="ctr">
              <a:spcBef>
                <a:spcPts val="1000"/>
              </a:spcBef>
              <a:spcAft>
                <a:spcPts val="1000"/>
              </a:spcAft>
              <a:buNone/>
            </a:pPr>
            <a:r>
              <a:rPr lang="es-MX" sz="2000">
                <a:latin typeface="Gilroy-Regular"/>
                <a:ea typeface="Calibri" panose="020F0502020204030204" pitchFamily="34" charset="0"/>
                <a:cs typeface="Times New Roman" panose="02020603050405020304" pitchFamily="18" charset="0"/>
              </a:rPr>
              <a:t>Las FSA siguen la regla “úselo o piérdalo”. </a:t>
            </a:r>
          </a:p>
        </p:txBody>
      </p:sp>
      <p:sp>
        <p:nvSpPr>
          <p:cNvPr id="4" name="Slide Number Placeholder 3">
            <a:extLst>
              <a:ext uri="{FF2B5EF4-FFF2-40B4-BE49-F238E27FC236}">
                <a16:creationId xmlns:a16="http://schemas.microsoft.com/office/drawing/2014/main" id="{5F491CF4-396C-3B1E-6AAF-B4FDF303F444}"/>
              </a:ext>
            </a:extLst>
          </p:cNvPr>
          <p:cNvSpPr>
            <a:spLocks noGrp="1"/>
          </p:cNvSpPr>
          <p:nvPr>
            <p:ph type="sldNum" sz="quarter" idx="12"/>
          </p:nvPr>
        </p:nvSpPr>
        <p:spPr/>
        <p:txBody>
          <a:bodyPr/>
          <a:lstStyle/>
          <a:p>
            <a:fld id="{D1D6ED88-3662-4767-8108-3D34BDB7CBE2}" type="slidenum">
              <a:rPr lang="en-US" smtClean="0"/>
              <a:pPr/>
              <a:t>15</a:t>
            </a:fld>
            <a:endParaRPr lang="en-US"/>
          </a:p>
        </p:txBody>
      </p:sp>
      <p:sp>
        <p:nvSpPr>
          <p:cNvPr id="12" name="Title 11">
            <a:extLst>
              <a:ext uri="{FF2B5EF4-FFF2-40B4-BE49-F238E27FC236}">
                <a16:creationId xmlns:a16="http://schemas.microsoft.com/office/drawing/2014/main" id="{87F96608-71C2-D54F-41D0-C2CAD7E7E6D1}"/>
              </a:ext>
            </a:extLst>
          </p:cNvPr>
          <p:cNvSpPr>
            <a:spLocks noGrp="1"/>
          </p:cNvSpPr>
          <p:nvPr>
            <p:ph type="title"/>
          </p:nvPr>
        </p:nvSpPr>
        <p:spPr/>
        <p:txBody>
          <a:bodyPr>
            <a:normAutofit fontScale="90000"/>
          </a:bodyPr>
          <a:lstStyle/>
          <a:p>
            <a:r>
              <a:rPr lang="es-MX" sz="3300" dirty="0"/>
              <a:t>Descripción general de los beneficios</a:t>
            </a:r>
            <a:br>
              <a:rPr lang="es-MX" sz="3300" dirty="0"/>
            </a:br>
            <a:r>
              <a:rPr lang="es-MX" sz="3100" b="0" dirty="0">
                <a:latin typeface="Gilroy-Regular" panose="00000500000000000000" pitchFamily="2" charset="0"/>
              </a:rPr>
              <a:t>Cuentas con ventajas fiscales</a:t>
            </a:r>
          </a:p>
        </p:txBody>
      </p:sp>
      <p:sp>
        <p:nvSpPr>
          <p:cNvPr id="18" name="Left Bracket 17">
            <a:extLst>
              <a:ext uri="{FF2B5EF4-FFF2-40B4-BE49-F238E27FC236}">
                <a16:creationId xmlns:a16="http://schemas.microsoft.com/office/drawing/2014/main" id="{D7D3C2DB-DA34-769B-94C1-0A769DBCC847}"/>
              </a:ext>
            </a:extLst>
          </p:cNvPr>
          <p:cNvSpPr/>
          <p:nvPr/>
        </p:nvSpPr>
        <p:spPr>
          <a:xfrm>
            <a:off x="3841703" y="5694504"/>
            <a:ext cx="420415" cy="648268"/>
          </a:xfrm>
          <a:prstGeom prst="leftBracket">
            <a:avLst>
              <a:gd name="adj" fmla="val 0"/>
            </a:avLst>
          </a:prstGeom>
          <a:ln w="57150">
            <a:solidFill>
              <a:srgbClr val="EEF2F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CCD0DB70-66CE-B1D9-80A4-596A566379B7}"/>
              </a:ext>
            </a:extLst>
          </p:cNvPr>
          <p:cNvSpPr/>
          <p:nvPr/>
        </p:nvSpPr>
        <p:spPr>
          <a:xfrm rot="10800000">
            <a:off x="7942628" y="5691131"/>
            <a:ext cx="420414" cy="648268"/>
          </a:xfrm>
          <a:prstGeom prst="leftBracket">
            <a:avLst>
              <a:gd name="adj" fmla="val 0"/>
            </a:avLst>
          </a:prstGeom>
          <a:ln w="57150">
            <a:solidFill>
              <a:srgbClr val="EEF2F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0725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6FF6EC8-8996-B953-EB26-10A2079819DC}"/>
              </a:ext>
            </a:extLst>
          </p:cNvPr>
          <p:cNvSpPr>
            <a:spLocks noGrp="1"/>
          </p:cNvSpPr>
          <p:nvPr>
            <p:ph idx="1"/>
          </p:nvPr>
        </p:nvSpPr>
        <p:spPr>
          <a:xfrm>
            <a:off x="430696" y="1501280"/>
            <a:ext cx="11182184" cy="4351338"/>
          </a:xfrm>
        </p:spPr>
        <p:txBody>
          <a:bodyPr/>
          <a:lstStyle/>
          <a:p>
            <a:r>
              <a:rPr lang="es-MX" sz="2400" dirty="0"/>
              <a:t>Se ofrece a través de </a:t>
            </a:r>
            <a:r>
              <a:rPr lang="es-MX" sz="2400" dirty="0" err="1"/>
              <a:t>Reliance</a:t>
            </a:r>
            <a:r>
              <a:rPr lang="es-MX" sz="2400" dirty="0"/>
              <a:t> Matrix</a:t>
            </a:r>
          </a:p>
          <a:p>
            <a:r>
              <a:rPr lang="es-MX" sz="2400" dirty="0"/>
              <a:t>Seguro básico de vida y </a:t>
            </a:r>
            <a:r>
              <a:rPr lang="es-MX" sz="2400" dirty="0" err="1"/>
              <a:t>AD&amp;D</a:t>
            </a:r>
            <a:r>
              <a:rPr lang="es-MX" sz="2400" dirty="0"/>
              <a:t> proporcionado por la compañía de 1.5 veces su salario base, hasta un máximo de $1,000,000, sin costo para usted. </a:t>
            </a:r>
          </a:p>
          <a:p>
            <a:r>
              <a:rPr lang="es-MX" sz="2400" dirty="0"/>
              <a:t>Seguro de vida suplementario que puede comprar a través de deducciones de nómina</a:t>
            </a:r>
          </a:p>
          <a:p>
            <a:endParaRPr lang="en-US" dirty="0"/>
          </a:p>
        </p:txBody>
      </p:sp>
      <p:sp>
        <p:nvSpPr>
          <p:cNvPr id="5" name="Slide Number Placeholder 4">
            <a:extLst>
              <a:ext uri="{FF2B5EF4-FFF2-40B4-BE49-F238E27FC236}">
                <a16:creationId xmlns:a16="http://schemas.microsoft.com/office/drawing/2014/main" id="{9F1E1F59-0F7E-C0B7-53A3-63B39D3EEB39}"/>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16</a:t>
            </a:fld>
            <a:endParaRPr lang="en-US"/>
          </a:p>
        </p:txBody>
      </p:sp>
      <p:sp>
        <p:nvSpPr>
          <p:cNvPr id="7" name="Title 6">
            <a:extLst>
              <a:ext uri="{FF2B5EF4-FFF2-40B4-BE49-F238E27FC236}">
                <a16:creationId xmlns:a16="http://schemas.microsoft.com/office/drawing/2014/main" id="{5C6372E8-4369-CE82-AA47-D5ADDEDEAD7C}"/>
              </a:ext>
            </a:extLst>
          </p:cNvPr>
          <p:cNvSpPr>
            <a:spLocks noGrp="1"/>
          </p:cNvSpPr>
          <p:nvPr>
            <p:ph type="title"/>
          </p:nvPr>
        </p:nvSpPr>
        <p:spPr>
          <a:xfrm>
            <a:off x="430696" y="483688"/>
            <a:ext cx="9528313" cy="755858"/>
          </a:xfrm>
        </p:spPr>
        <p:txBody>
          <a:bodyPr>
            <a:normAutofit fontScale="90000"/>
          </a:bodyPr>
          <a:lstStyle/>
          <a:p>
            <a:r>
              <a:rPr lang="es-MX" sz="3300" dirty="0"/>
              <a:t>Descripción general de los beneficios</a:t>
            </a:r>
            <a:br>
              <a:rPr lang="es-MX" dirty="0"/>
            </a:br>
            <a:r>
              <a:rPr lang="es-MX" sz="3100" b="0" dirty="0">
                <a:latin typeface="Gilroy-Regular" panose="00000500000000000000" pitchFamily="2" charset="0"/>
              </a:rPr>
              <a:t>Seguro de vida</a:t>
            </a:r>
          </a:p>
        </p:txBody>
      </p:sp>
      <p:pic>
        <p:nvPicPr>
          <p:cNvPr id="3" name="Picture 2">
            <a:extLst>
              <a:ext uri="{FF2B5EF4-FFF2-40B4-BE49-F238E27FC236}">
                <a16:creationId xmlns:a16="http://schemas.microsoft.com/office/drawing/2014/main" id="{2A8DCE2E-E766-582C-549E-C7E4C7CE0527}"/>
              </a:ext>
            </a:extLst>
          </p:cNvPr>
          <p:cNvPicPr>
            <a:picLocks noChangeAspect="1"/>
          </p:cNvPicPr>
          <p:nvPr/>
        </p:nvPicPr>
        <p:blipFill>
          <a:blip r:embed="rId2"/>
          <a:stretch>
            <a:fillRect/>
          </a:stretch>
        </p:blipFill>
        <p:spPr>
          <a:xfrm>
            <a:off x="1463039" y="3359329"/>
            <a:ext cx="8759163" cy="3324907"/>
          </a:xfrm>
          <a:prstGeom prst="rect">
            <a:avLst/>
          </a:prstGeom>
        </p:spPr>
      </p:pic>
    </p:spTree>
    <p:extLst>
      <p:ext uri="{BB962C8B-B14F-4D97-AF65-F5344CB8AC3E}">
        <p14:creationId xmlns:p14="http://schemas.microsoft.com/office/powerpoint/2010/main" val="240057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839788" y="1893169"/>
            <a:ext cx="10537827"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Gilroy-Regular"/>
            </a:endParaRPr>
          </a:p>
        </p:txBody>
      </p:sp>
      <p:sp>
        <p:nvSpPr>
          <p:cNvPr id="5" name="TextBox 4">
            <a:extLst>
              <a:ext uri="{FF2B5EF4-FFF2-40B4-BE49-F238E27FC236}">
                <a16:creationId xmlns:a16="http://schemas.microsoft.com/office/drawing/2014/main" id="{CF772D6C-36FD-C3BF-4B71-1C40ACBCE323}"/>
              </a:ext>
            </a:extLst>
          </p:cNvPr>
          <p:cNvSpPr txBox="1"/>
          <p:nvPr/>
        </p:nvSpPr>
        <p:spPr>
          <a:xfrm>
            <a:off x="525463" y="5587438"/>
            <a:ext cx="11445820" cy="646331"/>
          </a:xfrm>
          <a:prstGeom prst="rect">
            <a:avLst/>
          </a:prstGeom>
          <a:solidFill>
            <a:srgbClr val="182637"/>
          </a:solidFill>
        </p:spPr>
        <p:txBody>
          <a:bodyPr wrap="square" rtlCol="0">
            <a:spAutoFit/>
          </a:bodyPr>
          <a:lstStyle/>
          <a:p>
            <a:pPr algn="ctr"/>
            <a:r>
              <a:rPr lang="es-MX" dirty="0">
                <a:solidFill>
                  <a:schemeClr val="bg1"/>
                </a:solidFill>
                <a:latin typeface="Gilroy-Regular"/>
              </a:rPr>
              <a:t>No se necesita inscripción. Usted participará en estos beneficios automáticamente dependiendo de su estado y sus años de servicio. Para obtener más información, comuníquese con su representante local de Recursos Humanos.</a:t>
            </a:r>
          </a:p>
        </p:txBody>
      </p:sp>
      <p:sp>
        <p:nvSpPr>
          <p:cNvPr id="11" name="Content Placeholder 10">
            <a:extLst>
              <a:ext uri="{FF2B5EF4-FFF2-40B4-BE49-F238E27FC236}">
                <a16:creationId xmlns:a16="http://schemas.microsoft.com/office/drawing/2014/main" id="{E1018F31-163C-BB3A-DC7B-2E1CC5A52C6C}"/>
              </a:ext>
            </a:extLst>
          </p:cNvPr>
          <p:cNvSpPr>
            <a:spLocks noGrp="1"/>
          </p:cNvSpPr>
          <p:nvPr>
            <p:ph idx="1"/>
          </p:nvPr>
        </p:nvSpPr>
        <p:spPr>
          <a:xfrm>
            <a:off x="430213" y="1501775"/>
            <a:ext cx="7589180" cy="3673643"/>
          </a:xfrm>
        </p:spPr>
        <p:txBody>
          <a:bodyPr/>
          <a:lstStyle/>
          <a:p>
            <a:r>
              <a:rPr lang="es-MX" dirty="0"/>
              <a:t>Discapacidad a corto plazo (</a:t>
            </a:r>
            <a:r>
              <a:rPr lang="es-MX" dirty="0" err="1"/>
              <a:t>STD</a:t>
            </a:r>
            <a:r>
              <a:rPr lang="es-MX" dirty="0"/>
              <a:t>) – si se ausenta del trabajo más de tres días seguidos</a:t>
            </a:r>
          </a:p>
          <a:p>
            <a:r>
              <a:rPr lang="es-MX" dirty="0">
                <a:latin typeface="Gilroy-Bold" panose="00000800000000000000" pitchFamily="2" charset="0"/>
              </a:rPr>
              <a:t>Continuación del salario </a:t>
            </a:r>
            <a:r>
              <a:rPr lang="es-MX" dirty="0"/>
              <a:t>– el número de semanas según sus años de servicio </a:t>
            </a:r>
          </a:p>
          <a:p>
            <a:r>
              <a:rPr lang="es-MX" dirty="0">
                <a:latin typeface="Gilroy-Bold" panose="00000800000000000000" pitchFamily="2" charset="0"/>
              </a:rPr>
              <a:t>Discapacidad a largo plazo (</a:t>
            </a:r>
            <a:r>
              <a:rPr lang="es-MX" dirty="0" err="1">
                <a:latin typeface="Gilroy-Bold" panose="00000800000000000000" pitchFamily="2" charset="0"/>
              </a:rPr>
              <a:t>LTD</a:t>
            </a:r>
            <a:r>
              <a:rPr lang="es-MX" dirty="0">
                <a:latin typeface="Gilroy-Bold" panose="00000800000000000000" pitchFamily="2" charset="0"/>
              </a:rPr>
              <a:t>) </a:t>
            </a:r>
            <a:r>
              <a:rPr lang="es-MX" dirty="0"/>
              <a:t>– si su discapacidad continúa más allá del periodo de beneficio de </a:t>
            </a:r>
            <a:r>
              <a:rPr lang="es-MX" dirty="0" err="1"/>
              <a:t>STD</a:t>
            </a:r>
            <a:endParaRPr lang="es-MX" dirty="0"/>
          </a:p>
          <a:p>
            <a:r>
              <a:rPr lang="es-MX" dirty="0" err="1">
                <a:latin typeface="Gilroy-Bold" panose="00000800000000000000" pitchFamily="2" charset="0"/>
              </a:rPr>
              <a:t>FMLA</a:t>
            </a:r>
            <a:r>
              <a:rPr lang="es-MX" dirty="0"/>
              <a:t> – disponible además de los beneficios de discapacidad por ciertas razones familiares y médicas</a:t>
            </a:r>
          </a:p>
          <a:p>
            <a:endParaRPr lang="en-US" dirty="0"/>
          </a:p>
        </p:txBody>
      </p:sp>
      <p:sp>
        <p:nvSpPr>
          <p:cNvPr id="6" name="Slide Number Placeholder 5">
            <a:extLst>
              <a:ext uri="{FF2B5EF4-FFF2-40B4-BE49-F238E27FC236}">
                <a16:creationId xmlns:a16="http://schemas.microsoft.com/office/drawing/2014/main" id="{68F4ACF6-D03F-2A61-F7C4-D0FBE1529DB7}"/>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17</a:t>
            </a:fld>
            <a:endParaRPr lang="en-US"/>
          </a:p>
        </p:txBody>
      </p:sp>
      <p:sp>
        <p:nvSpPr>
          <p:cNvPr id="7" name="Title 6">
            <a:extLst>
              <a:ext uri="{FF2B5EF4-FFF2-40B4-BE49-F238E27FC236}">
                <a16:creationId xmlns:a16="http://schemas.microsoft.com/office/drawing/2014/main" id="{4757251A-4FF9-34C4-C4F6-B98C20BD8DF4}"/>
              </a:ext>
            </a:extLst>
          </p:cNvPr>
          <p:cNvSpPr>
            <a:spLocks noGrp="1"/>
          </p:cNvSpPr>
          <p:nvPr>
            <p:ph type="title"/>
          </p:nvPr>
        </p:nvSpPr>
        <p:spPr>
          <a:xfrm>
            <a:off x="430696" y="483688"/>
            <a:ext cx="9528313" cy="755858"/>
          </a:xfrm>
        </p:spPr>
        <p:txBody>
          <a:bodyPr>
            <a:normAutofit fontScale="90000"/>
          </a:bodyPr>
          <a:lstStyle/>
          <a:p>
            <a:r>
              <a:rPr lang="es-MX" sz="3300" dirty="0"/>
              <a:t>Descripción general de los beneficios</a:t>
            </a:r>
            <a:br>
              <a:rPr lang="es-MX" dirty="0"/>
            </a:br>
            <a:r>
              <a:rPr lang="es-MX" sz="3100" b="0" dirty="0" err="1">
                <a:latin typeface="Gilroy-Regular" panose="00000500000000000000" pitchFamily="2" charset="0"/>
              </a:rPr>
              <a:t>Beneficios</a:t>
            </a:r>
            <a:r>
              <a:rPr lang="es-MX" sz="3100" b="0" dirty="0">
                <a:latin typeface="Gilroy-Regular" panose="00000500000000000000" pitchFamily="2" charset="0"/>
              </a:rPr>
              <a:t> de discapacidad y ausencia</a:t>
            </a:r>
          </a:p>
        </p:txBody>
      </p:sp>
      <p:pic>
        <p:nvPicPr>
          <p:cNvPr id="18" name="Picture 17" descr="A doctor and patient talking&#10;&#10;Description automatically generated">
            <a:extLst>
              <a:ext uri="{FF2B5EF4-FFF2-40B4-BE49-F238E27FC236}">
                <a16:creationId xmlns:a16="http://schemas.microsoft.com/office/drawing/2014/main" id="{6769190F-B4CD-1692-CB53-B5DC9BDD5843}"/>
              </a:ext>
            </a:extLst>
          </p:cNvPr>
          <p:cNvPicPr>
            <a:picLocks noChangeAspect="1"/>
          </p:cNvPicPr>
          <p:nvPr/>
        </p:nvPicPr>
        <p:blipFill rotWithShape="1">
          <a:blip r:embed="rId2">
            <a:extLst>
              <a:ext uri="{28A0092B-C50C-407E-A947-70E740481C1C}">
                <a14:useLocalDpi xmlns:a14="http://schemas.microsoft.com/office/drawing/2010/main" val="0"/>
              </a:ext>
            </a:extLst>
          </a:blip>
          <a:srcRect t="16791" b="9498"/>
          <a:stretch/>
        </p:blipFill>
        <p:spPr>
          <a:xfrm>
            <a:off x="8869446" y="1501775"/>
            <a:ext cx="3322553" cy="3673643"/>
          </a:xfrm>
          <a:prstGeom prst="rect">
            <a:avLst/>
          </a:prstGeom>
        </p:spPr>
      </p:pic>
    </p:spTree>
    <p:extLst>
      <p:ext uri="{BB962C8B-B14F-4D97-AF65-F5344CB8AC3E}">
        <p14:creationId xmlns:p14="http://schemas.microsoft.com/office/powerpoint/2010/main" val="96802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sp>
        <p:nvSpPr>
          <p:cNvPr id="5" name="TextBox 4">
            <a:extLst>
              <a:ext uri="{FF2B5EF4-FFF2-40B4-BE49-F238E27FC236}">
                <a16:creationId xmlns:a16="http://schemas.microsoft.com/office/drawing/2014/main" id="{258F49DD-FA51-9786-291D-17A1DC0E02FF}"/>
              </a:ext>
            </a:extLst>
          </p:cNvPr>
          <p:cNvSpPr txBox="1"/>
          <p:nvPr/>
        </p:nvSpPr>
        <p:spPr>
          <a:xfrm>
            <a:off x="525463" y="1528293"/>
            <a:ext cx="5183188" cy="1544637"/>
          </a:xfrm>
          <a:prstGeom prst="rect">
            <a:avLst/>
          </a:prstGeom>
          <a:solidFill>
            <a:srgbClr val="EEF2F7"/>
          </a:solidFill>
        </p:spPr>
        <p:txBody>
          <a:bodyPr wrap="square" lIns="182880" tIns="91440" rIns="182880" bIns="91440" rtlCol="0">
            <a:noAutofit/>
          </a:bodyPr>
          <a:lstStyle/>
          <a:p>
            <a:r>
              <a:rPr lang="es-MX" sz="1600" b="1" i="0" u="none" strike="noStrike" baseline="0" dirty="0">
                <a:solidFill>
                  <a:srgbClr val="211D1E"/>
                </a:solidFill>
                <a:latin typeface="Gilroy-Bold"/>
              </a:rPr>
              <a:t>Seguro para accidentes</a:t>
            </a:r>
          </a:p>
          <a:p>
            <a:r>
              <a:rPr lang="es-MX" sz="1600" b="0" i="0" u="none" strike="noStrike" baseline="0" dirty="0">
                <a:solidFill>
                  <a:srgbClr val="211D1E"/>
                </a:solidFill>
                <a:latin typeface="Gilroy-Regular" panose="00000500000000000000" pitchFamily="2" charset="0"/>
              </a:rPr>
              <a:t>Paga tratamientos o lesiones a consecuencia de un accidente cubierto. Puede ayudarle a pagar rehabilitación, transporte, viaje u otros gastos de bolsillo.</a:t>
            </a:r>
          </a:p>
        </p:txBody>
      </p:sp>
      <p:sp>
        <p:nvSpPr>
          <p:cNvPr id="6" name="TextBox 5">
            <a:extLst>
              <a:ext uri="{FF2B5EF4-FFF2-40B4-BE49-F238E27FC236}">
                <a16:creationId xmlns:a16="http://schemas.microsoft.com/office/drawing/2014/main" id="{F253146D-1D81-2820-60EE-D34B9BCC5CF2}"/>
              </a:ext>
            </a:extLst>
          </p:cNvPr>
          <p:cNvSpPr txBox="1"/>
          <p:nvPr/>
        </p:nvSpPr>
        <p:spPr>
          <a:xfrm>
            <a:off x="6095999" y="1544519"/>
            <a:ext cx="5570537" cy="1519335"/>
          </a:xfrm>
          <a:prstGeom prst="rect">
            <a:avLst/>
          </a:prstGeom>
          <a:solidFill>
            <a:srgbClr val="EEF2F7"/>
          </a:solidFill>
        </p:spPr>
        <p:txBody>
          <a:bodyPr wrap="square" lIns="182880" tIns="91440" rIns="182880" bIns="91440" rtlCol="0">
            <a:noAutofit/>
          </a:bodyPr>
          <a:lstStyle/>
          <a:p>
            <a:r>
              <a:rPr lang="es-MX" sz="1600" b="1" i="0" u="none" strike="noStrike" baseline="0" dirty="0">
                <a:solidFill>
                  <a:srgbClr val="211D1E"/>
                </a:solidFill>
                <a:latin typeface="Gilroy-Bold"/>
              </a:rPr>
              <a:t>Indemnización hospitalaria</a:t>
            </a:r>
          </a:p>
          <a:p>
            <a:r>
              <a:rPr lang="es-MX" sz="1600" b="0" i="0" u="none" strike="noStrike" baseline="0" dirty="0">
                <a:solidFill>
                  <a:srgbClr val="211D1E"/>
                </a:solidFill>
                <a:latin typeface="Gilroy-Regular" panose="00000500000000000000" pitchFamily="2" charset="0"/>
              </a:rPr>
              <a:t>Paga beneficios después de una hospitalización calificada.</a:t>
            </a:r>
          </a:p>
        </p:txBody>
      </p:sp>
      <p:sp>
        <p:nvSpPr>
          <p:cNvPr id="7" name="TextBox 6">
            <a:extLst>
              <a:ext uri="{FF2B5EF4-FFF2-40B4-BE49-F238E27FC236}">
                <a16:creationId xmlns:a16="http://schemas.microsoft.com/office/drawing/2014/main" id="{E8760718-8B5D-848B-E9B4-82091BA6C9C4}"/>
              </a:ext>
            </a:extLst>
          </p:cNvPr>
          <p:cNvSpPr txBox="1"/>
          <p:nvPr/>
        </p:nvSpPr>
        <p:spPr>
          <a:xfrm>
            <a:off x="525463" y="3262565"/>
            <a:ext cx="5183188" cy="1519335"/>
          </a:xfrm>
          <a:prstGeom prst="rect">
            <a:avLst/>
          </a:prstGeom>
          <a:solidFill>
            <a:srgbClr val="EEF2F7"/>
          </a:solidFill>
        </p:spPr>
        <p:txBody>
          <a:bodyPr wrap="square" lIns="182880" tIns="91440" rIns="182880" bIns="91440" rtlCol="0">
            <a:noAutofit/>
          </a:bodyPr>
          <a:lstStyle/>
          <a:p>
            <a:r>
              <a:rPr lang="es-MX" sz="1600" b="1" i="0" u="none" strike="noStrike" spc="-20" dirty="0">
                <a:solidFill>
                  <a:srgbClr val="211D1E"/>
                </a:solidFill>
                <a:latin typeface="Gilroy-Bold"/>
              </a:rPr>
              <a:t>Seguro para enfermedad crítica</a:t>
            </a:r>
          </a:p>
          <a:p>
            <a:r>
              <a:rPr lang="es-MX" sz="1550" b="0" i="0" u="none" strike="noStrike" spc="-20" dirty="0">
                <a:solidFill>
                  <a:srgbClr val="211D1E"/>
                </a:solidFill>
                <a:latin typeface="Gilroy-Regular" panose="00000500000000000000" pitchFamily="2" charset="0"/>
              </a:rPr>
              <a:t>Proporciona un beneficio de pago único para el diagnóstico de una enfermedad crítica cubierta o un evento como un ataque cardíaco o un derrame cerebral. Puede ayudar a cubrir los costos de viaje, hospedaje y alimentación, transporte y más.</a:t>
            </a:r>
          </a:p>
        </p:txBody>
      </p:sp>
      <p:sp>
        <p:nvSpPr>
          <p:cNvPr id="8" name="TextBox 7">
            <a:extLst>
              <a:ext uri="{FF2B5EF4-FFF2-40B4-BE49-F238E27FC236}">
                <a16:creationId xmlns:a16="http://schemas.microsoft.com/office/drawing/2014/main" id="{39DDFF41-1193-07C6-949A-80E1C8233BC6}"/>
              </a:ext>
            </a:extLst>
          </p:cNvPr>
          <p:cNvSpPr txBox="1"/>
          <p:nvPr/>
        </p:nvSpPr>
        <p:spPr>
          <a:xfrm>
            <a:off x="6095999" y="3262566"/>
            <a:ext cx="5570536" cy="1519335"/>
          </a:xfrm>
          <a:prstGeom prst="rect">
            <a:avLst/>
          </a:prstGeom>
          <a:solidFill>
            <a:srgbClr val="EEF2F7"/>
          </a:solidFill>
        </p:spPr>
        <p:txBody>
          <a:bodyPr wrap="square" lIns="182880" tIns="91440" rIns="182880" bIns="91440" rtlCol="0">
            <a:noAutofit/>
          </a:bodyPr>
          <a:lstStyle/>
          <a:p>
            <a:r>
              <a:rPr lang="es-MX" sz="1600" b="1" i="0" u="none" strike="noStrike" baseline="0" dirty="0">
                <a:solidFill>
                  <a:srgbClr val="211D1E"/>
                </a:solidFill>
                <a:latin typeface="Gilroy-Bold"/>
              </a:rPr>
              <a:t>Discapacidad a corto plazo</a:t>
            </a:r>
          </a:p>
          <a:p>
            <a:r>
              <a:rPr lang="es-MX" sz="1600" b="0" i="0" u="none" strike="noStrike" baseline="0" dirty="0">
                <a:solidFill>
                  <a:srgbClr val="211D1E"/>
                </a:solidFill>
                <a:latin typeface="Gilroy-Regular" panose="00000500000000000000" pitchFamily="2" charset="0"/>
              </a:rPr>
              <a:t>La oportunidad de proporcionar beneficios adicionales a la </a:t>
            </a:r>
            <a:r>
              <a:rPr lang="es-MX" sz="1600" b="0" i="0" u="none" strike="noStrike" baseline="0" dirty="0" err="1">
                <a:solidFill>
                  <a:srgbClr val="211D1E"/>
                </a:solidFill>
                <a:latin typeface="Gilroy-Regular" panose="00000500000000000000" pitchFamily="2" charset="0"/>
              </a:rPr>
              <a:t>STD</a:t>
            </a:r>
            <a:r>
              <a:rPr lang="es-MX" sz="1600" b="0" i="0" u="none" strike="noStrike" baseline="0" dirty="0">
                <a:solidFill>
                  <a:srgbClr val="211D1E"/>
                </a:solidFill>
                <a:latin typeface="Gilroy-Regular" panose="00000500000000000000" pitchFamily="2" charset="0"/>
              </a:rPr>
              <a:t> proporcionada por la compañía, para que pueda aumentar su beneficio semanal durante su </a:t>
            </a:r>
            <a:r>
              <a:rPr lang="es-MX" sz="1600" b="0" i="0" u="none" strike="noStrike" baseline="0" dirty="0" err="1">
                <a:solidFill>
                  <a:srgbClr val="211D1E"/>
                </a:solidFill>
                <a:latin typeface="Gilroy-Regular" panose="00000500000000000000" pitchFamily="2" charset="0"/>
              </a:rPr>
              <a:t>STD</a:t>
            </a:r>
            <a:r>
              <a:rPr lang="es-MX" sz="1600" b="0" i="0" u="none" strike="noStrike" baseline="0" dirty="0">
                <a:solidFill>
                  <a:srgbClr val="211D1E"/>
                </a:solidFill>
                <a:latin typeface="Gilroy-Regular" panose="00000500000000000000" pitchFamily="2" charset="0"/>
              </a:rPr>
              <a:t>.</a:t>
            </a:r>
          </a:p>
          <a:p>
            <a:endParaRPr lang="en-US" sz="1600" b="0" i="0" u="none" strike="noStrike" baseline="0" dirty="0">
              <a:solidFill>
                <a:srgbClr val="211D1E"/>
              </a:solidFill>
              <a:latin typeface="Gilroy-Regular"/>
            </a:endParaRPr>
          </a:p>
        </p:txBody>
      </p:sp>
      <p:sp>
        <p:nvSpPr>
          <p:cNvPr id="9" name="TextBox 8">
            <a:extLst>
              <a:ext uri="{FF2B5EF4-FFF2-40B4-BE49-F238E27FC236}">
                <a16:creationId xmlns:a16="http://schemas.microsoft.com/office/drawing/2014/main" id="{D24DA904-0E88-8FD2-3A7E-D809560918C5}"/>
              </a:ext>
            </a:extLst>
          </p:cNvPr>
          <p:cNvSpPr txBox="1"/>
          <p:nvPr/>
        </p:nvSpPr>
        <p:spPr>
          <a:xfrm>
            <a:off x="527653" y="4970959"/>
            <a:ext cx="11138882" cy="1320408"/>
          </a:xfrm>
          <a:prstGeom prst="rect">
            <a:avLst/>
          </a:prstGeom>
          <a:solidFill>
            <a:srgbClr val="EEF2F7"/>
          </a:solidFill>
        </p:spPr>
        <p:txBody>
          <a:bodyPr wrap="square" lIns="182880" tIns="91440" rIns="182880" bIns="91440" rtlCol="0">
            <a:noAutofit/>
          </a:bodyPr>
          <a:lstStyle/>
          <a:p>
            <a:r>
              <a:rPr lang="es-MX" sz="1600" b="1" i="0" u="none" strike="noStrike" baseline="0" dirty="0">
                <a:solidFill>
                  <a:srgbClr val="211D1E"/>
                </a:solidFill>
                <a:latin typeface="Gilroy-Bold"/>
              </a:rPr>
              <a:t>Seguro de vida permanente + atención a largo plazo</a:t>
            </a:r>
          </a:p>
          <a:p>
            <a:r>
              <a:rPr lang="es-MX" sz="1600" b="0" i="0" u="none" strike="noStrike" baseline="0" dirty="0">
                <a:solidFill>
                  <a:srgbClr val="211D1E"/>
                </a:solidFill>
                <a:latin typeface="Gilroy-Regular" panose="00000500000000000000" pitchFamily="2" charset="0"/>
              </a:rPr>
              <a:t>Dos beneficios en una sola póliza. El seguro de vida permanente se puede usar para pagar los gastos finales y ayuda a proteger su legado financiero. La Atención a largo plazo (</a:t>
            </a:r>
            <a:r>
              <a:rPr lang="es-MX" sz="1600" b="0" i="0" u="none" strike="noStrike" baseline="0" dirty="0" err="1">
                <a:solidFill>
                  <a:srgbClr val="211D1E"/>
                </a:solidFill>
                <a:latin typeface="Gilroy-Regular" panose="00000500000000000000" pitchFamily="2" charset="0"/>
              </a:rPr>
              <a:t>LTC</a:t>
            </a:r>
            <a:r>
              <a:rPr lang="es-MX" sz="1600" b="0" i="0" u="none" strike="noStrike" baseline="0" dirty="0">
                <a:solidFill>
                  <a:srgbClr val="211D1E"/>
                </a:solidFill>
                <a:latin typeface="Gilroy-Regular" panose="00000500000000000000" pitchFamily="2" charset="0"/>
              </a:rPr>
              <a:t>) puede evitar que los miembros de su familia se vuelvan cuidadores de tiempo completo y ofrece beneficios en efectivo para atención en casa o centro de atención médica residencial.</a:t>
            </a:r>
          </a:p>
        </p:txBody>
      </p:sp>
      <p:sp>
        <p:nvSpPr>
          <p:cNvPr id="4" name="Slide Number Placeholder 3">
            <a:extLst>
              <a:ext uri="{FF2B5EF4-FFF2-40B4-BE49-F238E27FC236}">
                <a16:creationId xmlns:a16="http://schemas.microsoft.com/office/drawing/2014/main" id="{83C78F08-4B92-AC39-413D-96DC177FD222}"/>
              </a:ext>
            </a:extLst>
          </p:cNvPr>
          <p:cNvSpPr>
            <a:spLocks noGrp="1"/>
          </p:cNvSpPr>
          <p:nvPr>
            <p:ph type="sldNum" sz="quarter" idx="12"/>
          </p:nvPr>
        </p:nvSpPr>
        <p:spPr/>
        <p:txBody>
          <a:bodyPr/>
          <a:lstStyle/>
          <a:p>
            <a:fld id="{D1D6ED88-3662-4767-8108-3D34BDB7CBE2}" type="slidenum">
              <a:rPr lang="en-US" smtClean="0"/>
              <a:pPr/>
              <a:t>18</a:t>
            </a:fld>
            <a:endParaRPr lang="en-US"/>
          </a:p>
        </p:txBody>
      </p:sp>
      <p:sp>
        <p:nvSpPr>
          <p:cNvPr id="14" name="Title 13">
            <a:extLst>
              <a:ext uri="{FF2B5EF4-FFF2-40B4-BE49-F238E27FC236}">
                <a16:creationId xmlns:a16="http://schemas.microsoft.com/office/drawing/2014/main" id="{B3E1AF1B-3373-C6A2-2C58-970250369EFF}"/>
              </a:ext>
            </a:extLst>
          </p:cNvPr>
          <p:cNvSpPr>
            <a:spLocks noGrp="1"/>
          </p:cNvSpPr>
          <p:nvPr>
            <p:ph type="title"/>
          </p:nvPr>
        </p:nvSpPr>
        <p:spPr/>
        <p:txBody>
          <a:bodyPr>
            <a:normAutofit fontScale="90000"/>
          </a:bodyPr>
          <a:lstStyle/>
          <a:p>
            <a:r>
              <a:rPr lang="es-MX" sz="3300" dirty="0"/>
              <a:t>Descripción general de los beneficios</a:t>
            </a:r>
            <a:br>
              <a:rPr lang="es-MX" dirty="0"/>
            </a:br>
            <a:r>
              <a:rPr lang="es-MX" sz="3100" b="0" dirty="0" err="1">
                <a:latin typeface="Gilroy-Regular" panose="00000500000000000000" pitchFamily="2" charset="0"/>
              </a:rPr>
              <a:t>Beneficios</a:t>
            </a:r>
            <a:r>
              <a:rPr lang="es-MX" sz="3100" b="0" dirty="0">
                <a:latin typeface="Gilroy-Regular" panose="00000500000000000000" pitchFamily="2" charset="0"/>
              </a:rPr>
              <a:t> voluntarios</a:t>
            </a:r>
          </a:p>
        </p:txBody>
      </p:sp>
    </p:spTree>
    <p:extLst>
      <p:ext uri="{BB962C8B-B14F-4D97-AF65-F5344CB8AC3E}">
        <p14:creationId xmlns:p14="http://schemas.microsoft.com/office/powerpoint/2010/main" val="1657301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F5AB52C0-A2C7-7F19-8429-11C1035218ED}"/>
              </a:ext>
            </a:extLst>
          </p:cNvPr>
          <p:cNvSpPr txBox="1">
            <a:spLocks/>
          </p:cNvSpPr>
          <p:nvPr/>
        </p:nvSpPr>
        <p:spPr>
          <a:xfrm>
            <a:off x="525463" y="1993860"/>
            <a:ext cx="5570536" cy="43682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600" dirty="0">
                <a:solidFill>
                  <a:srgbClr val="211D1E"/>
                </a:solidFill>
                <a:latin typeface="Gilroy-Regular"/>
              </a:rPr>
              <a:t>Cuidado personalizado de alta calidad de diversos proveedores</a:t>
            </a:r>
          </a:p>
          <a:p>
            <a:r>
              <a:rPr lang="es-MX" sz="1600" dirty="0">
                <a:solidFill>
                  <a:srgbClr val="211D1E"/>
                </a:solidFill>
                <a:latin typeface="Gilroy-Regular"/>
              </a:rPr>
              <a:t>Sin costo para empleados de tiempo completo no sindicalizados y sus dependientes</a:t>
            </a:r>
          </a:p>
          <a:p>
            <a:r>
              <a:rPr lang="es-MX" sz="1600" b="1" dirty="0">
                <a:solidFill>
                  <a:srgbClr val="182637"/>
                </a:solidFill>
                <a:latin typeface="Gilroy-Regular"/>
              </a:rPr>
              <a:t>Cuatro sesiones de terapia gratis </a:t>
            </a:r>
            <a:r>
              <a:rPr lang="es-MX" sz="1600" dirty="0">
                <a:solidFill>
                  <a:srgbClr val="211D1E"/>
                </a:solidFill>
                <a:latin typeface="Gilroy-Regular"/>
              </a:rPr>
              <a:t>(para usted y los miembros de su familia de 6 años o más) y </a:t>
            </a:r>
            <a:r>
              <a:rPr lang="es-MX" sz="1600" b="1" dirty="0">
                <a:solidFill>
                  <a:srgbClr val="182637"/>
                </a:solidFill>
                <a:latin typeface="Gilroy-Regular"/>
              </a:rPr>
              <a:t>cuatro sesiones de coaching gratis </a:t>
            </a:r>
            <a:r>
              <a:rPr lang="es-MX" sz="1600" dirty="0">
                <a:solidFill>
                  <a:srgbClr val="211D1E"/>
                </a:solidFill>
                <a:latin typeface="Gilroy-Regular"/>
              </a:rPr>
              <a:t>(para usted y los miembros de su familia de 18 años o más) cada año</a:t>
            </a:r>
          </a:p>
          <a:p>
            <a:r>
              <a:rPr lang="es-MX" sz="1600" dirty="0">
                <a:solidFill>
                  <a:srgbClr val="211D1E"/>
                </a:solidFill>
                <a:latin typeface="Gilroy-Regular"/>
              </a:rPr>
              <a:t>También incluye ejercicios de bienestar mental autodirigidos, servicios de vida y trabajo, manejo de medicamentos, apoyo con consumo de sustancias, y más</a:t>
            </a:r>
          </a:p>
        </p:txBody>
      </p:sp>
      <p:sp>
        <p:nvSpPr>
          <p:cNvPr id="6" name="Content Placeholder 3">
            <a:extLst>
              <a:ext uri="{FF2B5EF4-FFF2-40B4-BE49-F238E27FC236}">
                <a16:creationId xmlns:a16="http://schemas.microsoft.com/office/drawing/2014/main" id="{DF508367-5B4C-D56C-AE02-42B8A7F4E96A}"/>
              </a:ext>
            </a:extLst>
          </p:cNvPr>
          <p:cNvSpPr txBox="1">
            <a:spLocks/>
          </p:cNvSpPr>
          <p:nvPr/>
        </p:nvSpPr>
        <p:spPr>
          <a:xfrm>
            <a:off x="6488475" y="1948140"/>
            <a:ext cx="5703525" cy="4649898"/>
          </a:xfrm>
          <a:prstGeom prst="rect">
            <a:avLst/>
          </a:prstGeom>
        </p:spPr>
        <p:txBody>
          <a:bodyPr tIns="9144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600" dirty="0">
                <a:solidFill>
                  <a:srgbClr val="211D1E"/>
                </a:solidFill>
                <a:latin typeface="Gilroy-Regular"/>
              </a:rPr>
              <a:t>Atención virtual para todas las etapas de la menopausia </a:t>
            </a:r>
          </a:p>
          <a:p>
            <a:r>
              <a:rPr lang="es-MX" sz="1600" dirty="0">
                <a:solidFill>
                  <a:srgbClr val="211D1E"/>
                </a:solidFill>
                <a:latin typeface="Gilroy-Regular"/>
              </a:rPr>
              <a:t>Combinación de tratamientos hormonales y no hormonales, nutrición y control del peso, apoyo para dormir, cuidado de salud mental, y más</a:t>
            </a:r>
          </a:p>
          <a:p>
            <a:pPr marL="0" indent="0">
              <a:buNone/>
            </a:pPr>
            <a:endParaRPr lang="en-US" sz="1800" b="1" dirty="0">
              <a:solidFill>
                <a:srgbClr val="211D1E"/>
              </a:solidFill>
              <a:latin typeface="Gilroy-Regular"/>
            </a:endParaRPr>
          </a:p>
          <a:p>
            <a:endParaRPr lang="en-US" sz="1800" dirty="0">
              <a:solidFill>
                <a:srgbClr val="211D1E"/>
              </a:solidFill>
              <a:latin typeface="Gilroy-Regular"/>
            </a:endParaRPr>
          </a:p>
          <a:p>
            <a:r>
              <a:rPr lang="es-MX" sz="1600" dirty="0">
                <a:solidFill>
                  <a:srgbClr val="211D1E"/>
                </a:solidFill>
                <a:latin typeface="Gilroy-Regular"/>
              </a:rPr>
              <a:t>Beneficio de fertilidad de primera diseñado para proporcionar cobertura amplia con todo incluido</a:t>
            </a:r>
          </a:p>
          <a:p>
            <a:r>
              <a:rPr lang="es-MX" sz="1600" dirty="0">
                <a:latin typeface="Gilroy-Regular"/>
              </a:rPr>
              <a:t>Los defensores de atención al paciente ofrecen educación, apoyo y atención coordinada</a:t>
            </a:r>
          </a:p>
          <a:p>
            <a:r>
              <a:rPr lang="es-MX" sz="1600" dirty="0">
                <a:latin typeface="Gilroy-Regular"/>
              </a:rPr>
              <a:t>Conjunto completo de opciones de tratamiento de fertilidad, incluyendo Inseminación artificial (</a:t>
            </a:r>
            <a:r>
              <a:rPr lang="es-MX" sz="1600" dirty="0" err="1">
                <a:latin typeface="Gilroy-Regular"/>
              </a:rPr>
              <a:t>IUI</a:t>
            </a:r>
            <a:r>
              <a:rPr lang="es-MX" sz="1600" dirty="0">
                <a:latin typeface="Gilroy-Regular"/>
              </a:rPr>
              <a:t>), </a:t>
            </a:r>
            <a:r>
              <a:rPr lang="es-MX" sz="1600" dirty="0" err="1">
                <a:latin typeface="Gilroy-Regular"/>
              </a:rPr>
              <a:t>Criopreservación</a:t>
            </a:r>
            <a:r>
              <a:rPr lang="es-MX" sz="1600" dirty="0">
                <a:latin typeface="Gilroy-Regular"/>
              </a:rPr>
              <a:t>, Ciclo de fertilización in vitro nuevo, Transferencia de embrión congelado (</a:t>
            </a:r>
            <a:r>
              <a:rPr lang="es-MX" sz="1600" dirty="0" err="1">
                <a:latin typeface="Gilroy-Regular"/>
              </a:rPr>
              <a:t>FET</a:t>
            </a:r>
            <a:r>
              <a:rPr lang="es-MX" sz="1600" dirty="0">
                <a:latin typeface="Gilroy-Regular"/>
              </a:rPr>
              <a:t>), Transferencia de </a:t>
            </a:r>
            <a:r>
              <a:rPr lang="es-MX" sz="1600" dirty="0" err="1">
                <a:latin typeface="Gilroy-Regular"/>
              </a:rPr>
              <a:t>ovoctios</a:t>
            </a:r>
            <a:r>
              <a:rPr lang="es-MX" sz="1600" dirty="0">
                <a:latin typeface="Gilroy-Regular"/>
              </a:rPr>
              <a:t> congelados, compra de tejido de donante (óvulos y esperma)</a:t>
            </a:r>
          </a:p>
        </p:txBody>
      </p:sp>
      <p:sp>
        <p:nvSpPr>
          <p:cNvPr id="4" name="Slide Number Placeholder 3">
            <a:extLst>
              <a:ext uri="{FF2B5EF4-FFF2-40B4-BE49-F238E27FC236}">
                <a16:creationId xmlns:a16="http://schemas.microsoft.com/office/drawing/2014/main" id="{351B694E-94B0-BEA9-D816-BE29C4FDE02D}"/>
              </a:ext>
            </a:extLst>
          </p:cNvPr>
          <p:cNvSpPr>
            <a:spLocks noGrp="1"/>
          </p:cNvSpPr>
          <p:nvPr>
            <p:ph type="sldNum" sz="quarter" idx="12"/>
          </p:nvPr>
        </p:nvSpPr>
        <p:spPr/>
        <p:txBody>
          <a:bodyPr/>
          <a:lstStyle/>
          <a:p>
            <a:fld id="{D1D6ED88-3662-4767-8108-3D34BDB7CBE2}" type="slidenum">
              <a:rPr lang="en-US" smtClean="0"/>
              <a:pPr/>
              <a:t>19</a:t>
            </a:fld>
            <a:endParaRPr lang="en-US"/>
          </a:p>
        </p:txBody>
      </p:sp>
      <p:sp>
        <p:nvSpPr>
          <p:cNvPr id="11" name="Title 10">
            <a:extLst>
              <a:ext uri="{FF2B5EF4-FFF2-40B4-BE49-F238E27FC236}">
                <a16:creationId xmlns:a16="http://schemas.microsoft.com/office/drawing/2014/main" id="{D1481EE5-B08D-E797-08E8-17C3274AD26B}"/>
              </a:ext>
            </a:extLst>
          </p:cNvPr>
          <p:cNvSpPr>
            <a:spLocks noGrp="1"/>
          </p:cNvSpPr>
          <p:nvPr>
            <p:ph type="title"/>
          </p:nvPr>
        </p:nvSpPr>
        <p:spPr/>
        <p:txBody>
          <a:bodyPr>
            <a:normAutofit fontScale="90000"/>
          </a:bodyPr>
          <a:lstStyle/>
          <a:p>
            <a:r>
              <a:rPr lang="es-MX" sz="3300" dirty="0"/>
              <a:t>Descripción general de los beneficios</a:t>
            </a:r>
            <a:br>
              <a:rPr lang="es-MX" dirty="0"/>
            </a:br>
            <a:r>
              <a:rPr lang="es-MX" sz="3100" b="0" dirty="0" err="1">
                <a:latin typeface="Gilroy-Regular" panose="00000500000000000000" pitchFamily="2" charset="0"/>
              </a:rPr>
              <a:t>Beneficios</a:t>
            </a:r>
            <a:r>
              <a:rPr lang="es-MX" sz="3100" b="0" dirty="0">
                <a:latin typeface="Gilroy-Regular" panose="00000500000000000000" pitchFamily="2" charset="0"/>
              </a:rPr>
              <a:t> personales y de bienestar</a:t>
            </a:r>
          </a:p>
        </p:txBody>
      </p:sp>
      <p:sp>
        <p:nvSpPr>
          <p:cNvPr id="16" name="Text Placeholder 1">
            <a:extLst>
              <a:ext uri="{FF2B5EF4-FFF2-40B4-BE49-F238E27FC236}">
                <a16:creationId xmlns:a16="http://schemas.microsoft.com/office/drawing/2014/main" id="{5859B08D-1F8A-8B89-C719-2D1413A25040}"/>
              </a:ext>
            </a:extLst>
          </p:cNvPr>
          <p:cNvSpPr txBox="1">
            <a:spLocks/>
          </p:cNvSpPr>
          <p:nvPr/>
        </p:nvSpPr>
        <p:spPr>
          <a:xfrm>
            <a:off x="525463" y="1481703"/>
            <a:ext cx="5570537" cy="471131"/>
          </a:xfrm>
          <a:prstGeom prst="rect">
            <a:avLst/>
          </a:prstGeom>
          <a:solidFill>
            <a:schemeClr val="tx2"/>
          </a:solidFill>
        </p:spPr>
        <p:txBody>
          <a:bodyPr vert="horz" lIns="91440" tIns="9144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b="1" dirty="0">
                <a:solidFill>
                  <a:schemeClr val="bg1"/>
                </a:solidFill>
                <a:latin typeface="Gilroy-Bold" panose="00000800000000000000" pitchFamily="2" charset="0"/>
              </a:rPr>
              <a:t>Apoyo emocional de Spring </a:t>
            </a:r>
            <a:r>
              <a:rPr lang="es-MX" sz="2000" b="1" dirty="0" err="1">
                <a:solidFill>
                  <a:schemeClr val="bg1"/>
                </a:solidFill>
                <a:latin typeface="Gilroy-Bold" panose="00000800000000000000" pitchFamily="2" charset="0"/>
              </a:rPr>
              <a:t>Health</a:t>
            </a:r>
            <a:endParaRPr lang="es-MX" sz="2000" b="1" dirty="0">
              <a:solidFill>
                <a:schemeClr val="bg1"/>
              </a:solidFill>
              <a:latin typeface="Gilroy-Bold" panose="00000800000000000000" pitchFamily="2" charset="0"/>
            </a:endParaRPr>
          </a:p>
        </p:txBody>
      </p:sp>
      <p:sp>
        <p:nvSpPr>
          <p:cNvPr id="17" name="Text Placeholder 1">
            <a:extLst>
              <a:ext uri="{FF2B5EF4-FFF2-40B4-BE49-F238E27FC236}">
                <a16:creationId xmlns:a16="http://schemas.microsoft.com/office/drawing/2014/main" id="{1CE8F16C-D52D-8F32-8677-AC772B1BCB86}"/>
              </a:ext>
            </a:extLst>
          </p:cNvPr>
          <p:cNvSpPr txBox="1">
            <a:spLocks/>
          </p:cNvSpPr>
          <p:nvPr/>
        </p:nvSpPr>
        <p:spPr>
          <a:xfrm>
            <a:off x="6459071" y="1481703"/>
            <a:ext cx="5570537" cy="471131"/>
          </a:xfrm>
          <a:prstGeom prst="rect">
            <a:avLst/>
          </a:prstGeom>
          <a:solidFill>
            <a:schemeClr val="tx2"/>
          </a:solidFill>
        </p:spPr>
        <p:txBody>
          <a:bodyPr vert="horz" lIns="91440" tIns="9144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b="1" spc="-20" dirty="0">
                <a:solidFill>
                  <a:schemeClr val="bg1"/>
                </a:solidFill>
                <a:latin typeface="Gilroy-Bold" panose="00000800000000000000" pitchFamily="2" charset="0"/>
              </a:rPr>
              <a:t>Cuidado en menopausia/edad mediana de </a:t>
            </a:r>
            <a:r>
              <a:rPr lang="es-MX" sz="2000" b="1" spc="-20" dirty="0" err="1">
                <a:solidFill>
                  <a:schemeClr val="bg1"/>
                </a:solidFill>
                <a:latin typeface="Gilroy-Bold" panose="00000800000000000000" pitchFamily="2" charset="0"/>
              </a:rPr>
              <a:t>Progyny</a:t>
            </a:r>
            <a:endParaRPr lang="es-MX" sz="2000" b="1" spc="-20" dirty="0">
              <a:solidFill>
                <a:schemeClr val="bg1"/>
              </a:solidFill>
              <a:latin typeface="Gilroy-Bold" panose="00000800000000000000" pitchFamily="2" charset="0"/>
            </a:endParaRPr>
          </a:p>
        </p:txBody>
      </p:sp>
      <p:sp>
        <p:nvSpPr>
          <p:cNvPr id="18" name="Text Placeholder 1">
            <a:extLst>
              <a:ext uri="{FF2B5EF4-FFF2-40B4-BE49-F238E27FC236}">
                <a16:creationId xmlns:a16="http://schemas.microsoft.com/office/drawing/2014/main" id="{05DAA16B-DC44-D9A1-BCB0-C12AF2CEB9A3}"/>
              </a:ext>
            </a:extLst>
          </p:cNvPr>
          <p:cNvSpPr txBox="1">
            <a:spLocks/>
          </p:cNvSpPr>
          <p:nvPr/>
        </p:nvSpPr>
        <p:spPr>
          <a:xfrm>
            <a:off x="6459070" y="3368040"/>
            <a:ext cx="5570537" cy="471131"/>
          </a:xfrm>
          <a:prstGeom prst="rect">
            <a:avLst/>
          </a:prstGeom>
          <a:solidFill>
            <a:schemeClr val="tx2"/>
          </a:solidFill>
        </p:spPr>
        <p:txBody>
          <a:bodyPr vert="horz" lIns="91440" tIns="9144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b="1" dirty="0">
                <a:solidFill>
                  <a:schemeClr val="bg1"/>
                </a:solidFill>
                <a:latin typeface="Gilroy-Bold" panose="00000800000000000000" pitchFamily="2" charset="0"/>
              </a:rPr>
              <a:t>Apoyo para planificación familiar de </a:t>
            </a:r>
            <a:r>
              <a:rPr lang="es-MX" sz="2000" b="1" dirty="0" err="1">
                <a:solidFill>
                  <a:schemeClr val="bg1"/>
                </a:solidFill>
                <a:latin typeface="Gilroy-Bold" panose="00000800000000000000" pitchFamily="2" charset="0"/>
              </a:rPr>
              <a:t>Progyny</a:t>
            </a:r>
            <a:endParaRPr lang="es-MX" sz="2000" b="1" dirty="0">
              <a:solidFill>
                <a:schemeClr val="bg1"/>
              </a:solidFill>
              <a:latin typeface="Gilroy-Bold" panose="00000800000000000000" pitchFamily="2" charset="0"/>
            </a:endParaRPr>
          </a:p>
        </p:txBody>
      </p:sp>
    </p:spTree>
    <p:extLst>
      <p:ext uri="{BB962C8B-B14F-4D97-AF65-F5344CB8AC3E}">
        <p14:creationId xmlns:p14="http://schemas.microsoft.com/office/powerpoint/2010/main" val="373534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021C9C-DA6A-3272-7810-BCA9063612C7}"/>
              </a:ext>
            </a:extLst>
          </p:cNvPr>
          <p:cNvSpPr>
            <a:spLocks noGrp="1"/>
          </p:cNvSpPr>
          <p:nvPr>
            <p:ph idx="1"/>
          </p:nvPr>
        </p:nvSpPr>
        <p:spPr>
          <a:xfrm>
            <a:off x="1344613" y="1619958"/>
            <a:ext cx="7403147" cy="4351337"/>
          </a:xfrm>
        </p:spPr>
        <p:txBody>
          <a:bodyPr>
            <a:normAutofit lnSpcReduction="10000"/>
          </a:bodyPr>
          <a:lstStyle/>
          <a:p>
            <a:pPr marL="0" indent="0">
              <a:buNone/>
            </a:pPr>
            <a:r>
              <a:rPr lang="es-MX" dirty="0"/>
              <a:t>Revisión de los puntos básicos: </a:t>
            </a:r>
            <a:br>
              <a:rPr lang="es-MX" dirty="0"/>
            </a:br>
            <a:r>
              <a:rPr lang="es-MX" dirty="0"/>
              <a:t>Descripción general de la Inscripción Abierta </a:t>
            </a:r>
            <a:br>
              <a:rPr lang="es-MX" dirty="0"/>
            </a:br>
            <a:endParaRPr lang="es-MX" dirty="0"/>
          </a:p>
          <a:p>
            <a:pPr marL="0" indent="0">
              <a:buNone/>
            </a:pPr>
            <a:r>
              <a:rPr lang="es-MX" dirty="0"/>
              <a:t>Conocer qué hay de nuevo: Cambios clave para 2025</a:t>
            </a:r>
            <a:br>
              <a:rPr lang="es-MX" dirty="0"/>
            </a:br>
            <a:r>
              <a:rPr lang="es-MX" dirty="0"/>
              <a:t> </a:t>
            </a:r>
          </a:p>
          <a:p>
            <a:pPr marL="0" indent="0">
              <a:buNone/>
            </a:pPr>
            <a:r>
              <a:rPr lang="es-MX" dirty="0"/>
              <a:t>Comprender sus opciones: </a:t>
            </a:r>
            <a:br>
              <a:rPr lang="es-MX" dirty="0"/>
            </a:br>
            <a:r>
              <a:rPr lang="es-MX" dirty="0"/>
              <a:t>Descripción general de los beneficios </a:t>
            </a:r>
            <a:br>
              <a:rPr lang="es-MX" dirty="0"/>
            </a:br>
            <a:endParaRPr lang="es-MX" dirty="0"/>
          </a:p>
          <a:p>
            <a:pPr marL="0" indent="0">
              <a:buNone/>
            </a:pPr>
            <a:r>
              <a:rPr lang="es-MX" dirty="0"/>
              <a:t>Encontrar lo que se adapte mejor: Gente como usted </a:t>
            </a:r>
            <a:br>
              <a:rPr lang="es-MX" dirty="0"/>
            </a:br>
            <a:endParaRPr lang="es-MX" dirty="0"/>
          </a:p>
          <a:p>
            <a:pPr marL="0" indent="0">
              <a:buNone/>
            </a:pPr>
            <a:r>
              <a:rPr lang="es-MX" dirty="0"/>
              <a:t>Saber a dónde va: Sus recursos </a:t>
            </a:r>
          </a:p>
        </p:txBody>
      </p:sp>
      <p:sp>
        <p:nvSpPr>
          <p:cNvPr id="4" name="Slide Number Placeholder 3">
            <a:extLst>
              <a:ext uri="{FF2B5EF4-FFF2-40B4-BE49-F238E27FC236}">
                <a16:creationId xmlns:a16="http://schemas.microsoft.com/office/drawing/2014/main" id="{34B8CA07-41DA-E225-746C-45C79DBF4B51}"/>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a:t>
            </a:fld>
            <a:endParaRPr lang="en-US"/>
          </a:p>
        </p:txBody>
      </p:sp>
      <p:sp>
        <p:nvSpPr>
          <p:cNvPr id="7" name="Title 6">
            <a:extLst>
              <a:ext uri="{FF2B5EF4-FFF2-40B4-BE49-F238E27FC236}">
                <a16:creationId xmlns:a16="http://schemas.microsoft.com/office/drawing/2014/main" id="{8B45D37A-01B7-7040-ABCB-76AB72467497}"/>
              </a:ext>
            </a:extLst>
          </p:cNvPr>
          <p:cNvSpPr>
            <a:spLocks noGrp="1"/>
          </p:cNvSpPr>
          <p:nvPr>
            <p:ph type="title"/>
          </p:nvPr>
        </p:nvSpPr>
        <p:spPr>
          <a:xfrm>
            <a:off x="430696" y="240038"/>
            <a:ext cx="9528313" cy="755858"/>
          </a:xfrm>
        </p:spPr>
        <p:txBody>
          <a:bodyPr>
            <a:normAutofit/>
          </a:bodyPr>
          <a:lstStyle/>
          <a:p>
            <a:r>
              <a:rPr lang="es-MX" dirty="0"/>
              <a:t>Lo que cubriremos hoy</a:t>
            </a:r>
          </a:p>
        </p:txBody>
      </p:sp>
      <p:sp>
        <p:nvSpPr>
          <p:cNvPr id="2" name="Oval 1">
            <a:extLst>
              <a:ext uri="{FF2B5EF4-FFF2-40B4-BE49-F238E27FC236}">
                <a16:creationId xmlns:a16="http://schemas.microsoft.com/office/drawing/2014/main" id="{AA3A8078-1542-6368-9B6F-0D76432CC755}"/>
              </a:ext>
            </a:extLst>
          </p:cNvPr>
          <p:cNvSpPr/>
          <p:nvPr/>
        </p:nvSpPr>
        <p:spPr>
          <a:xfrm>
            <a:off x="773170" y="1577918"/>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a:ln>
                  <a:noFill/>
                </a:ln>
                <a:solidFill>
                  <a:srgbClr val="2C3B4F"/>
                </a:solidFill>
                <a:effectLst/>
                <a:uLnTx/>
                <a:uFillTx/>
                <a:latin typeface="Gilroy-Regular"/>
              </a:rPr>
              <a:t>1</a:t>
            </a:r>
          </a:p>
        </p:txBody>
      </p:sp>
      <p:sp>
        <p:nvSpPr>
          <p:cNvPr id="9" name="Oval 8">
            <a:extLst>
              <a:ext uri="{FF2B5EF4-FFF2-40B4-BE49-F238E27FC236}">
                <a16:creationId xmlns:a16="http://schemas.microsoft.com/office/drawing/2014/main" id="{42D1FB61-67BD-7E96-DF26-3C7D167CFC19}"/>
              </a:ext>
            </a:extLst>
          </p:cNvPr>
          <p:cNvSpPr/>
          <p:nvPr/>
        </p:nvSpPr>
        <p:spPr>
          <a:xfrm>
            <a:off x="773169" y="2657181"/>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dirty="0">
                <a:ln>
                  <a:noFill/>
                </a:ln>
                <a:solidFill>
                  <a:srgbClr val="2C3B4F"/>
                </a:solidFill>
                <a:effectLst/>
                <a:uLnTx/>
                <a:uFillTx/>
                <a:latin typeface="Gilroy-Regular"/>
              </a:rPr>
              <a:t>2</a:t>
            </a:r>
          </a:p>
        </p:txBody>
      </p:sp>
      <p:sp>
        <p:nvSpPr>
          <p:cNvPr id="10" name="Oval 9">
            <a:extLst>
              <a:ext uri="{FF2B5EF4-FFF2-40B4-BE49-F238E27FC236}">
                <a16:creationId xmlns:a16="http://schemas.microsoft.com/office/drawing/2014/main" id="{C8076516-23A3-BD5E-44FF-1A59AED095E7}"/>
              </a:ext>
            </a:extLst>
          </p:cNvPr>
          <p:cNvSpPr/>
          <p:nvPr/>
        </p:nvSpPr>
        <p:spPr>
          <a:xfrm>
            <a:off x="773170" y="3492604"/>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a:ln>
                  <a:noFill/>
                </a:ln>
                <a:solidFill>
                  <a:srgbClr val="2C3B4F"/>
                </a:solidFill>
                <a:effectLst/>
                <a:uLnTx/>
                <a:uFillTx/>
                <a:latin typeface="Gilroy-Regular"/>
              </a:rPr>
              <a:t>3</a:t>
            </a:r>
          </a:p>
        </p:txBody>
      </p:sp>
      <p:sp>
        <p:nvSpPr>
          <p:cNvPr id="11" name="Oval 10">
            <a:extLst>
              <a:ext uri="{FF2B5EF4-FFF2-40B4-BE49-F238E27FC236}">
                <a16:creationId xmlns:a16="http://schemas.microsoft.com/office/drawing/2014/main" id="{CA214A28-F36B-DD97-18E1-A546E7E707F1}"/>
              </a:ext>
            </a:extLst>
          </p:cNvPr>
          <p:cNvSpPr/>
          <p:nvPr/>
        </p:nvSpPr>
        <p:spPr>
          <a:xfrm>
            <a:off x="773170" y="4556627"/>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a:ln>
                  <a:noFill/>
                </a:ln>
                <a:solidFill>
                  <a:srgbClr val="2C3B4F"/>
                </a:solidFill>
                <a:effectLst/>
                <a:uLnTx/>
                <a:uFillTx/>
                <a:latin typeface="Gilroy-Regular"/>
              </a:rPr>
              <a:t>4</a:t>
            </a:r>
          </a:p>
        </p:txBody>
      </p:sp>
      <p:sp>
        <p:nvSpPr>
          <p:cNvPr id="12" name="Oval 11">
            <a:extLst>
              <a:ext uri="{FF2B5EF4-FFF2-40B4-BE49-F238E27FC236}">
                <a16:creationId xmlns:a16="http://schemas.microsoft.com/office/drawing/2014/main" id="{DF0B1C2F-09FE-8C0A-C582-A18A3DA8F03B}"/>
              </a:ext>
            </a:extLst>
          </p:cNvPr>
          <p:cNvSpPr/>
          <p:nvPr/>
        </p:nvSpPr>
        <p:spPr>
          <a:xfrm>
            <a:off x="773170" y="5361572"/>
            <a:ext cx="437321" cy="437321"/>
          </a:xfrm>
          <a:prstGeom prst="ellipse">
            <a:avLst/>
          </a:prstGeom>
          <a:noFill/>
          <a:ln>
            <a:solidFill>
              <a:srgbClr val="2C3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dirty="0">
                <a:ln>
                  <a:noFill/>
                </a:ln>
                <a:solidFill>
                  <a:srgbClr val="2C3B4F"/>
                </a:solidFill>
                <a:effectLst/>
                <a:uLnTx/>
                <a:uFillTx/>
                <a:latin typeface="Gilroy-Regular"/>
              </a:rPr>
              <a:t>5</a:t>
            </a:r>
          </a:p>
        </p:txBody>
      </p:sp>
      <p:pic>
        <p:nvPicPr>
          <p:cNvPr id="19" name="Picture 18" descr="A person sitting at a table using a computer&#10;&#10;Description automatically generated">
            <a:extLst>
              <a:ext uri="{FF2B5EF4-FFF2-40B4-BE49-F238E27FC236}">
                <a16:creationId xmlns:a16="http://schemas.microsoft.com/office/drawing/2014/main" id="{D343A5FD-5EF3-584B-F992-F395878A5668}"/>
              </a:ext>
            </a:extLst>
          </p:cNvPr>
          <p:cNvPicPr>
            <a:picLocks noChangeAspect="1"/>
          </p:cNvPicPr>
          <p:nvPr/>
        </p:nvPicPr>
        <p:blipFill rotWithShape="1">
          <a:blip r:embed="rId2">
            <a:extLst>
              <a:ext uri="{28A0092B-C50C-407E-A947-70E740481C1C}">
                <a14:useLocalDpi xmlns:a14="http://schemas.microsoft.com/office/drawing/2010/main" val="0"/>
              </a:ext>
            </a:extLst>
          </a:blip>
          <a:srcRect l="50506" t="16898" r="5327"/>
          <a:stretch/>
        </p:blipFill>
        <p:spPr>
          <a:xfrm>
            <a:off x="9144000" y="1676400"/>
            <a:ext cx="3048000" cy="3824720"/>
          </a:xfrm>
          <a:prstGeom prst="rect">
            <a:avLst/>
          </a:prstGeom>
        </p:spPr>
      </p:pic>
    </p:spTree>
    <p:extLst>
      <p:ext uri="{BB962C8B-B14F-4D97-AF65-F5344CB8AC3E}">
        <p14:creationId xmlns:p14="http://schemas.microsoft.com/office/powerpoint/2010/main" val="355262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DD5620C-0900-270C-7EAC-70B63D9FC8CB}"/>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US" sz="4400" b="1" dirty="0">
              <a:solidFill>
                <a:schemeClr val="bg1"/>
              </a:solidFill>
            </a:endParaRPr>
          </a:p>
        </p:txBody>
      </p:sp>
      <p:sp>
        <p:nvSpPr>
          <p:cNvPr id="4" name="Slide Number Placeholder 3">
            <a:extLst>
              <a:ext uri="{FF2B5EF4-FFF2-40B4-BE49-F238E27FC236}">
                <a16:creationId xmlns:a16="http://schemas.microsoft.com/office/drawing/2014/main" id="{974152C3-91D4-B639-7AE4-0BEB013DA1F7}"/>
              </a:ext>
            </a:extLst>
          </p:cNvPr>
          <p:cNvSpPr>
            <a:spLocks noGrp="1"/>
          </p:cNvSpPr>
          <p:nvPr>
            <p:ph type="sldNum" sz="quarter" idx="12"/>
          </p:nvPr>
        </p:nvSpPr>
        <p:spPr/>
        <p:txBody>
          <a:bodyPr/>
          <a:lstStyle/>
          <a:p>
            <a:fld id="{D1D6ED88-3662-4767-8108-3D34BDB7CBE2}" type="slidenum">
              <a:rPr lang="en-US" smtClean="0"/>
              <a:pPr/>
              <a:t>20</a:t>
            </a:fld>
            <a:endParaRPr lang="en-US"/>
          </a:p>
        </p:txBody>
      </p:sp>
      <p:sp>
        <p:nvSpPr>
          <p:cNvPr id="10" name="Title 9">
            <a:extLst>
              <a:ext uri="{FF2B5EF4-FFF2-40B4-BE49-F238E27FC236}">
                <a16:creationId xmlns:a16="http://schemas.microsoft.com/office/drawing/2014/main" id="{C7ACBF34-1784-441C-7CE4-87D257BCC653}"/>
              </a:ext>
            </a:extLst>
          </p:cNvPr>
          <p:cNvSpPr>
            <a:spLocks noGrp="1"/>
          </p:cNvSpPr>
          <p:nvPr>
            <p:ph type="title"/>
          </p:nvPr>
        </p:nvSpPr>
        <p:spPr/>
        <p:txBody>
          <a:bodyPr>
            <a:normAutofit fontScale="90000"/>
          </a:bodyPr>
          <a:lstStyle/>
          <a:p>
            <a:r>
              <a:rPr lang="es-MX" sz="3300" dirty="0"/>
              <a:t>Descripción general de los beneficios</a:t>
            </a:r>
            <a:br>
              <a:rPr lang="es-MX" dirty="0"/>
            </a:br>
            <a:r>
              <a:rPr lang="es-MX" sz="3100" b="0" dirty="0" err="1">
                <a:latin typeface="Gilroy-Regular" panose="00000500000000000000" pitchFamily="2" charset="0"/>
              </a:rPr>
              <a:t>Beneficios</a:t>
            </a:r>
            <a:r>
              <a:rPr lang="es-MX" sz="3100" b="0" dirty="0">
                <a:latin typeface="Gilroy-Regular" panose="00000500000000000000" pitchFamily="2" charset="0"/>
              </a:rPr>
              <a:t> de tiempo libre</a:t>
            </a:r>
          </a:p>
        </p:txBody>
      </p:sp>
      <p:pic>
        <p:nvPicPr>
          <p:cNvPr id="18" name="Picture 17" descr="A person and child holding a basketball&#10;&#10;Description automatically generated">
            <a:extLst>
              <a:ext uri="{FF2B5EF4-FFF2-40B4-BE49-F238E27FC236}">
                <a16:creationId xmlns:a16="http://schemas.microsoft.com/office/drawing/2014/main" id="{4E4079F8-805B-D353-5C73-1547FE028EB3}"/>
              </a:ext>
            </a:extLst>
          </p:cNvPr>
          <p:cNvPicPr>
            <a:picLocks noChangeAspect="1"/>
          </p:cNvPicPr>
          <p:nvPr/>
        </p:nvPicPr>
        <p:blipFill rotWithShape="1">
          <a:blip r:embed="rId2">
            <a:extLst>
              <a:ext uri="{28A0092B-C50C-407E-A947-70E740481C1C}">
                <a14:useLocalDpi xmlns:a14="http://schemas.microsoft.com/office/drawing/2010/main" val="0"/>
              </a:ext>
            </a:extLst>
          </a:blip>
          <a:srcRect l="23733" t="7883" r="17564" b="-1"/>
          <a:stretch/>
        </p:blipFill>
        <p:spPr>
          <a:xfrm>
            <a:off x="7786949" y="1676400"/>
            <a:ext cx="4405052" cy="4608262"/>
          </a:xfrm>
          <a:prstGeom prst="rect">
            <a:avLst/>
          </a:prstGeom>
        </p:spPr>
      </p:pic>
      <p:pic>
        <p:nvPicPr>
          <p:cNvPr id="5" name="Picture 4">
            <a:extLst>
              <a:ext uri="{FF2B5EF4-FFF2-40B4-BE49-F238E27FC236}">
                <a16:creationId xmlns:a16="http://schemas.microsoft.com/office/drawing/2014/main" id="{6576FEE5-D0D1-0AD4-B81D-0C1CCA3936E8}"/>
              </a:ext>
            </a:extLst>
          </p:cNvPr>
          <p:cNvPicPr>
            <a:picLocks noChangeAspect="1"/>
          </p:cNvPicPr>
          <p:nvPr/>
        </p:nvPicPr>
        <p:blipFill>
          <a:blip r:embed="rId3"/>
          <a:stretch>
            <a:fillRect/>
          </a:stretch>
        </p:blipFill>
        <p:spPr>
          <a:xfrm>
            <a:off x="214189" y="1626486"/>
            <a:ext cx="7257769" cy="4986254"/>
          </a:xfrm>
          <a:prstGeom prst="rect">
            <a:avLst/>
          </a:prstGeom>
        </p:spPr>
      </p:pic>
    </p:spTree>
    <p:extLst>
      <p:ext uri="{BB962C8B-B14F-4D97-AF65-F5344CB8AC3E}">
        <p14:creationId xmlns:p14="http://schemas.microsoft.com/office/powerpoint/2010/main" val="15383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D5140E4-CC71-42F1-C4EC-8B19F86C5793}"/>
              </a:ext>
            </a:extLst>
          </p:cNvPr>
          <p:cNvGraphicFramePr>
            <a:graphicFrameLocks noGrp="1"/>
          </p:cNvGraphicFramePr>
          <p:nvPr>
            <p:extLst>
              <p:ext uri="{D42A27DB-BD31-4B8C-83A1-F6EECF244321}">
                <p14:modId xmlns:p14="http://schemas.microsoft.com/office/powerpoint/2010/main" val="246699416"/>
              </p:ext>
            </p:extLst>
          </p:nvPr>
        </p:nvGraphicFramePr>
        <p:xfrm>
          <a:off x="525463" y="1451521"/>
          <a:ext cx="5349820" cy="4169664"/>
        </p:xfrm>
        <a:graphic>
          <a:graphicData uri="http://schemas.openxmlformats.org/drawingml/2006/table">
            <a:tbl>
              <a:tblPr firstRow="1" bandRow="1">
                <a:tableStyleId>{5C22544A-7EE6-4342-B048-85BDC9FD1C3A}</a:tableStyleId>
              </a:tblPr>
              <a:tblGrid>
                <a:gridCol w="1807834">
                  <a:extLst>
                    <a:ext uri="{9D8B030D-6E8A-4147-A177-3AD203B41FA5}">
                      <a16:colId xmlns:a16="http://schemas.microsoft.com/office/drawing/2014/main" val="770846976"/>
                    </a:ext>
                  </a:extLst>
                </a:gridCol>
                <a:gridCol w="3541986">
                  <a:extLst>
                    <a:ext uri="{9D8B030D-6E8A-4147-A177-3AD203B41FA5}">
                      <a16:colId xmlns:a16="http://schemas.microsoft.com/office/drawing/2014/main" val="2725104235"/>
                    </a:ext>
                  </a:extLst>
                </a:gridCol>
              </a:tblGrid>
              <a:tr h="221036">
                <a:tc gridSpan="2">
                  <a:txBody>
                    <a:bodyPr/>
                    <a:lstStyle/>
                    <a:p>
                      <a:pPr algn="ctr">
                        <a:lnSpc>
                          <a:spcPct val="90000"/>
                        </a:lnSpc>
                        <a:spcAft>
                          <a:spcPts val="600"/>
                        </a:spcAft>
                      </a:pPr>
                      <a:r>
                        <a:rPr lang="es-MX" sz="2400" b="0">
                          <a:solidFill>
                            <a:schemeClr val="bg1"/>
                          </a:solidFill>
                          <a:latin typeface="Gilroy-Bold" panose="00000800000000000000" pitchFamily="2" charset="0"/>
                        </a:rPr>
                        <a:t>Plan 401(k)</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hMerge="1">
                  <a:txBody>
                    <a:bodyPr/>
                    <a:lstStyle/>
                    <a:p>
                      <a:pPr marL="174625" indent="-174625" algn="l" rtl="0">
                        <a:buFont typeface="Arial" panose="020B0604020202020204" pitchFamily="34" charset="0"/>
                        <a:buChar char="•"/>
                      </a:pPr>
                      <a:endParaRPr lang="en-US" sz="1600" b="0" dirty="0">
                        <a:solidFill>
                          <a:schemeClr val="tx1"/>
                        </a:solidFill>
                        <a:latin typeface="Gilroy-Regular"/>
                      </a:endParaRPr>
                    </a:p>
                  </a:txBody>
                  <a:tcPr anchor="ctr">
                    <a:solidFill>
                      <a:srgbClr val="EEF2F7"/>
                    </a:solidFill>
                  </a:tcPr>
                </a:tc>
                <a:extLst>
                  <a:ext uri="{0D108BD9-81ED-4DB2-BD59-A6C34878D82A}">
                    <a16:rowId xmlns:a16="http://schemas.microsoft.com/office/drawing/2014/main" val="3347497226"/>
                  </a:ext>
                </a:extLst>
              </a:tr>
              <a:tr h="363130">
                <a:tc>
                  <a:txBody>
                    <a:bodyPr/>
                    <a:lstStyle/>
                    <a:p>
                      <a:pPr algn="ctr">
                        <a:lnSpc>
                          <a:spcPct val="90000"/>
                        </a:lnSpc>
                        <a:spcAft>
                          <a:spcPts val="600"/>
                        </a:spcAft>
                      </a:pPr>
                      <a:r>
                        <a:rPr lang="es-MX" sz="1800" b="0">
                          <a:solidFill>
                            <a:schemeClr val="bg1"/>
                          </a:solidFill>
                          <a:latin typeface="Gilroy-Bold" panose="00000800000000000000" pitchFamily="2" charset="0"/>
                        </a:rPr>
                        <a:t>Elegibilidad</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s-MX" sz="1500" b="0">
                          <a:solidFill>
                            <a:schemeClr val="tx1"/>
                          </a:solidFill>
                          <a:latin typeface="Gilroy-Regular"/>
                        </a:rPr>
                        <a:t>Primer día del siguiente trimestre calendario después de completar 30 días de servicio</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7"/>
                    </a:solidFill>
                  </a:tcPr>
                </a:tc>
                <a:extLst>
                  <a:ext uri="{0D108BD9-81ED-4DB2-BD59-A6C34878D82A}">
                    <a16:rowId xmlns:a16="http://schemas.microsoft.com/office/drawing/2014/main" val="3999282599"/>
                  </a:ext>
                </a:extLst>
              </a:tr>
              <a:tr h="713103">
                <a:tc>
                  <a:txBody>
                    <a:bodyPr/>
                    <a:lstStyle/>
                    <a:p>
                      <a:pPr algn="ctr">
                        <a:lnSpc>
                          <a:spcPct val="90000"/>
                        </a:lnSpc>
                        <a:spcAft>
                          <a:spcPts val="600"/>
                        </a:spcAft>
                      </a:pPr>
                      <a:r>
                        <a:rPr lang="es-MX" sz="1800" b="0">
                          <a:solidFill>
                            <a:schemeClr val="bg1"/>
                          </a:solidFill>
                          <a:latin typeface="Gilroy-Bold" panose="00000800000000000000" pitchFamily="2" charset="0"/>
                        </a:rPr>
                        <a:t>Sus aportaciones</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s-MX" sz="1500" b="0" dirty="0">
                          <a:solidFill>
                            <a:schemeClr val="tx1"/>
                          </a:solidFill>
                          <a:latin typeface="Gilroy-Regular"/>
                        </a:rPr>
                        <a:t>Inscripción automática a 6% de la paga elegible (antes de impuestos)</a:t>
                      </a:r>
                    </a:p>
                    <a:p>
                      <a:pPr marL="174625" indent="-174625" algn="l">
                        <a:lnSpc>
                          <a:spcPct val="90000"/>
                        </a:lnSpc>
                        <a:spcAft>
                          <a:spcPts val="600"/>
                        </a:spcAft>
                        <a:buFont typeface="Arial" panose="020B0604020202020204" pitchFamily="34" charset="0"/>
                        <a:buChar char="•"/>
                      </a:pPr>
                      <a:r>
                        <a:rPr lang="es-MX" sz="1500" b="0" dirty="0">
                          <a:solidFill>
                            <a:schemeClr val="tx1"/>
                          </a:solidFill>
                          <a:latin typeface="Gilroy-Regular"/>
                        </a:rPr>
                        <a:t>Las aportaciones aumentarán en 2% por cada año en que aporte menos de 12%</a:t>
                      </a:r>
                    </a:p>
                    <a:p>
                      <a:pPr marL="174625" indent="-174625" algn="l">
                        <a:lnSpc>
                          <a:spcPct val="90000"/>
                        </a:lnSpc>
                        <a:spcAft>
                          <a:spcPts val="600"/>
                        </a:spcAft>
                        <a:buFont typeface="Arial" panose="020B0604020202020204" pitchFamily="34" charset="0"/>
                        <a:buChar char="•"/>
                      </a:pPr>
                      <a:r>
                        <a:rPr lang="es-MX" sz="1500" b="0" dirty="0">
                          <a:solidFill>
                            <a:schemeClr val="tx1"/>
                          </a:solidFill>
                          <a:latin typeface="Gilroy-Regular"/>
                        </a:rPr>
                        <a:t>Puede escoger una tasa diferente</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E7F0"/>
                    </a:solidFill>
                  </a:tcPr>
                </a:tc>
                <a:extLst>
                  <a:ext uri="{0D108BD9-81ED-4DB2-BD59-A6C34878D82A}">
                    <a16:rowId xmlns:a16="http://schemas.microsoft.com/office/drawing/2014/main" val="990380881"/>
                  </a:ext>
                </a:extLst>
              </a:tr>
              <a:tr h="680211">
                <a:tc>
                  <a:txBody>
                    <a:bodyPr/>
                    <a:lstStyle/>
                    <a:p>
                      <a:pPr algn="ctr">
                        <a:lnSpc>
                          <a:spcPct val="90000"/>
                        </a:lnSpc>
                        <a:spcAft>
                          <a:spcPts val="600"/>
                        </a:spcAft>
                      </a:pPr>
                      <a:r>
                        <a:rPr lang="es-MX" sz="1800" b="0">
                          <a:solidFill>
                            <a:schemeClr val="bg1"/>
                          </a:solidFill>
                          <a:latin typeface="Gilroy-Bold" panose="00000800000000000000" pitchFamily="2" charset="0"/>
                        </a:rPr>
                        <a:t>Aportaciones de SMP</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s-MX" sz="1500" b="0" dirty="0" err="1">
                          <a:solidFill>
                            <a:schemeClr val="tx1"/>
                          </a:solidFill>
                          <a:latin typeface="Gilroy-Regular"/>
                        </a:rPr>
                        <a:t>SMP</a:t>
                      </a:r>
                      <a:r>
                        <a:rPr lang="es-MX" sz="1500" b="0" dirty="0">
                          <a:solidFill>
                            <a:schemeClr val="tx1"/>
                          </a:solidFill>
                          <a:latin typeface="Gilroy-Regular"/>
                        </a:rPr>
                        <a:t> hace una aportación de 3% dependiendo de su compensación, sin importar las aportaciones de usted</a:t>
                      </a:r>
                    </a:p>
                    <a:p>
                      <a:pPr marL="174625" indent="-174625" algn="l">
                        <a:lnSpc>
                          <a:spcPct val="90000"/>
                        </a:lnSpc>
                        <a:spcAft>
                          <a:spcPts val="600"/>
                        </a:spcAft>
                        <a:buFont typeface="Arial" panose="020B0604020202020204" pitchFamily="34" charset="0"/>
                        <a:buChar char="•"/>
                      </a:pPr>
                      <a:r>
                        <a:rPr lang="es-MX" sz="1500" b="0" dirty="0" err="1">
                          <a:solidFill>
                            <a:schemeClr val="tx1"/>
                          </a:solidFill>
                          <a:latin typeface="Gilroy-Regular"/>
                        </a:rPr>
                        <a:t>SMP</a:t>
                      </a:r>
                      <a:r>
                        <a:rPr lang="es-MX" sz="1500" b="0" dirty="0">
                          <a:solidFill>
                            <a:schemeClr val="tx1"/>
                          </a:solidFill>
                          <a:latin typeface="Gilroy-Regular"/>
                        </a:rPr>
                        <a:t> también hace una aportación adicional de reparto de utilidades basada en su desempeño</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7"/>
                    </a:solidFill>
                  </a:tcPr>
                </a:tc>
                <a:extLst>
                  <a:ext uri="{0D108BD9-81ED-4DB2-BD59-A6C34878D82A}">
                    <a16:rowId xmlns:a16="http://schemas.microsoft.com/office/drawing/2014/main" val="1988363375"/>
                  </a:ext>
                </a:extLst>
              </a:tr>
            </a:tbl>
          </a:graphicData>
        </a:graphic>
      </p:graphicFrame>
      <p:graphicFrame>
        <p:nvGraphicFramePr>
          <p:cNvPr id="8" name="Table 7">
            <a:extLst>
              <a:ext uri="{FF2B5EF4-FFF2-40B4-BE49-F238E27FC236}">
                <a16:creationId xmlns:a16="http://schemas.microsoft.com/office/drawing/2014/main" id="{E3D376F7-8260-3BE3-928F-48A897DBC176}"/>
              </a:ext>
            </a:extLst>
          </p:cNvPr>
          <p:cNvGraphicFramePr>
            <a:graphicFrameLocks noGrp="1"/>
          </p:cNvGraphicFramePr>
          <p:nvPr>
            <p:extLst>
              <p:ext uri="{D42A27DB-BD31-4B8C-83A1-F6EECF244321}">
                <p14:modId xmlns:p14="http://schemas.microsoft.com/office/powerpoint/2010/main" val="1336826020"/>
              </p:ext>
            </p:extLst>
          </p:nvPr>
        </p:nvGraphicFramePr>
        <p:xfrm>
          <a:off x="6316719" y="1451521"/>
          <a:ext cx="5570537" cy="4885944"/>
        </p:xfrm>
        <a:graphic>
          <a:graphicData uri="http://schemas.openxmlformats.org/drawingml/2006/table">
            <a:tbl>
              <a:tblPr firstRow="1" bandRow="1">
                <a:tableStyleId>{5C22544A-7EE6-4342-B048-85BDC9FD1C3A}</a:tableStyleId>
              </a:tblPr>
              <a:tblGrid>
                <a:gridCol w="1807780">
                  <a:extLst>
                    <a:ext uri="{9D8B030D-6E8A-4147-A177-3AD203B41FA5}">
                      <a16:colId xmlns:a16="http://schemas.microsoft.com/office/drawing/2014/main" val="770846976"/>
                    </a:ext>
                  </a:extLst>
                </a:gridCol>
                <a:gridCol w="3762757">
                  <a:extLst>
                    <a:ext uri="{9D8B030D-6E8A-4147-A177-3AD203B41FA5}">
                      <a16:colId xmlns:a16="http://schemas.microsoft.com/office/drawing/2014/main" val="2725104235"/>
                    </a:ext>
                  </a:extLst>
                </a:gridCol>
              </a:tblGrid>
              <a:tr h="0">
                <a:tc gridSpan="2">
                  <a:txBody>
                    <a:bodyPr/>
                    <a:lstStyle/>
                    <a:p>
                      <a:pPr algn="ctr">
                        <a:lnSpc>
                          <a:spcPct val="90000"/>
                        </a:lnSpc>
                        <a:spcAft>
                          <a:spcPts val="600"/>
                        </a:spcAft>
                      </a:pPr>
                      <a:r>
                        <a:rPr lang="es-MX" sz="2400" b="0">
                          <a:solidFill>
                            <a:schemeClr val="bg1"/>
                          </a:solidFill>
                          <a:latin typeface="Gilroy-Bold" panose="00000800000000000000" pitchFamily="2" charset="0"/>
                        </a:rPr>
                        <a:t>ESOP</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hMerge="1">
                  <a:txBody>
                    <a:bodyPr/>
                    <a:lstStyle/>
                    <a:p>
                      <a:pPr marL="174625" indent="-174625" algn="l" rtl="0">
                        <a:buFont typeface="Arial" panose="020B0604020202020204" pitchFamily="34" charset="0"/>
                        <a:buChar char="•"/>
                      </a:pPr>
                      <a:endParaRPr lang="en-US" sz="1600" b="0" dirty="0">
                        <a:solidFill>
                          <a:schemeClr val="tx1"/>
                        </a:solidFill>
                        <a:latin typeface="Gilroy-Regular"/>
                      </a:endParaRPr>
                    </a:p>
                  </a:txBody>
                  <a:tcPr anchor="ctr">
                    <a:solidFill>
                      <a:srgbClr val="EEF2F7"/>
                    </a:solidFill>
                  </a:tcPr>
                </a:tc>
                <a:extLst>
                  <a:ext uri="{0D108BD9-81ED-4DB2-BD59-A6C34878D82A}">
                    <a16:rowId xmlns:a16="http://schemas.microsoft.com/office/drawing/2014/main" val="2933166953"/>
                  </a:ext>
                </a:extLst>
              </a:tr>
              <a:tr h="0">
                <a:tc>
                  <a:txBody>
                    <a:bodyPr/>
                    <a:lstStyle/>
                    <a:p>
                      <a:pPr algn="ctr">
                        <a:lnSpc>
                          <a:spcPct val="90000"/>
                        </a:lnSpc>
                        <a:spcAft>
                          <a:spcPts val="600"/>
                        </a:spcAft>
                      </a:pPr>
                      <a:r>
                        <a:rPr lang="es-MX" sz="1800" b="0">
                          <a:solidFill>
                            <a:schemeClr val="bg1"/>
                          </a:solidFill>
                          <a:latin typeface="Gilroy-Bold" panose="00000800000000000000" pitchFamily="2" charset="0"/>
                        </a:rPr>
                        <a:t>Elegibilidad</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s-MX" sz="1500" b="0">
                          <a:solidFill>
                            <a:schemeClr val="tx1"/>
                          </a:solidFill>
                          <a:latin typeface="Gilroy-Regular"/>
                        </a:rPr>
                        <a:t>Primer día del siguiente trimestre calendario después de completar 1,000 horas de servicio</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F2F7"/>
                    </a:solidFill>
                  </a:tcPr>
                </a:tc>
                <a:extLst>
                  <a:ext uri="{0D108BD9-81ED-4DB2-BD59-A6C34878D82A}">
                    <a16:rowId xmlns:a16="http://schemas.microsoft.com/office/drawing/2014/main" val="3999282599"/>
                  </a:ext>
                </a:extLst>
              </a:tr>
              <a:tr h="277073">
                <a:tc>
                  <a:txBody>
                    <a:bodyPr/>
                    <a:lstStyle/>
                    <a:p>
                      <a:pPr algn="ctr">
                        <a:lnSpc>
                          <a:spcPct val="90000"/>
                        </a:lnSpc>
                        <a:spcAft>
                          <a:spcPts val="600"/>
                        </a:spcAft>
                      </a:pPr>
                      <a:r>
                        <a:rPr lang="es-MX" sz="1800" b="0">
                          <a:solidFill>
                            <a:schemeClr val="bg1"/>
                          </a:solidFill>
                          <a:latin typeface="Gilroy-Bold" panose="00000800000000000000" pitchFamily="2" charset="0"/>
                        </a:rPr>
                        <a:t>Aportaciones de SMP</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marL="174625" indent="-174625" algn="l">
                        <a:lnSpc>
                          <a:spcPct val="90000"/>
                        </a:lnSpc>
                        <a:spcAft>
                          <a:spcPts val="600"/>
                        </a:spcAft>
                        <a:buFont typeface="Arial" panose="020B0604020202020204" pitchFamily="34" charset="0"/>
                        <a:buChar char="•"/>
                      </a:pPr>
                      <a:r>
                        <a:rPr lang="es-MX" sz="1500" b="0">
                          <a:solidFill>
                            <a:schemeClr val="tx1"/>
                          </a:solidFill>
                          <a:latin typeface="Gilroy-Regular"/>
                        </a:rPr>
                        <a:t>SMP hace una aportación discrecional, dividida entre los participantes elegibles </a:t>
                      </a:r>
                    </a:p>
                    <a:p>
                      <a:pPr marL="174625" indent="-174625" algn="l">
                        <a:lnSpc>
                          <a:spcPct val="90000"/>
                        </a:lnSpc>
                        <a:spcAft>
                          <a:spcPts val="600"/>
                        </a:spcAft>
                        <a:buFont typeface="Arial" panose="020B0604020202020204" pitchFamily="34" charset="0"/>
                        <a:buChar char="•"/>
                      </a:pPr>
                      <a:r>
                        <a:rPr lang="es-MX" sz="1500" b="0">
                          <a:solidFill>
                            <a:schemeClr val="tx1"/>
                          </a:solidFill>
                          <a:latin typeface="Gilroy-Regular"/>
                        </a:rPr>
                        <a:t>Su “parte” se basa en años de servicio + compensación </a:t>
                      </a:r>
                    </a:p>
                    <a:p>
                      <a:pPr marL="174625" indent="-174625" algn="l">
                        <a:lnSpc>
                          <a:spcPct val="90000"/>
                        </a:lnSpc>
                        <a:spcAft>
                          <a:spcPts val="600"/>
                        </a:spcAft>
                        <a:buFont typeface="Arial" panose="020B0604020202020204" pitchFamily="34" charset="0"/>
                        <a:buChar char="•"/>
                      </a:pPr>
                      <a:r>
                        <a:rPr lang="es-MX" sz="1500" b="0">
                          <a:solidFill>
                            <a:schemeClr val="tx1"/>
                          </a:solidFill>
                          <a:latin typeface="Gilroy-Regular"/>
                        </a:rPr>
                        <a:t>La contribución de SMP se deposita el 15 de marzo del año siguiente, o alrededor de esa fecha</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7F0"/>
                    </a:solidFill>
                  </a:tcPr>
                </a:tc>
                <a:extLst>
                  <a:ext uri="{0D108BD9-81ED-4DB2-BD59-A6C34878D82A}">
                    <a16:rowId xmlns:a16="http://schemas.microsoft.com/office/drawing/2014/main" val="990380881"/>
                  </a:ext>
                </a:extLst>
              </a:tr>
              <a:tr h="278426">
                <a:tc>
                  <a:txBody>
                    <a:bodyPr/>
                    <a:lstStyle/>
                    <a:p>
                      <a:pPr algn="ctr">
                        <a:lnSpc>
                          <a:spcPct val="90000"/>
                        </a:lnSpc>
                        <a:spcAft>
                          <a:spcPts val="600"/>
                        </a:spcAft>
                      </a:pPr>
                      <a:r>
                        <a:rPr lang="es-MX" sz="1800" b="0">
                          <a:solidFill>
                            <a:schemeClr val="bg1"/>
                          </a:solidFill>
                          <a:latin typeface="Gilroy-Bold" panose="00000800000000000000" pitchFamily="2" charset="0"/>
                        </a:rPr>
                        <a:t>Adquisición de derechos</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C3B4F"/>
                    </a:solidFill>
                  </a:tcPr>
                </a:tc>
                <a:tc>
                  <a:txBody>
                    <a:bodyPr/>
                    <a:lstStyle/>
                    <a:p>
                      <a:pPr algn="l">
                        <a:lnSpc>
                          <a:spcPct val="90000"/>
                        </a:lnSpc>
                        <a:spcAft>
                          <a:spcPts val="600"/>
                        </a:spcAft>
                      </a:pPr>
                      <a:r>
                        <a:rPr lang="es-MX" sz="1500" b="0" dirty="0">
                          <a:solidFill>
                            <a:schemeClr val="tx1"/>
                          </a:solidFill>
                          <a:latin typeface="Gilroy-Regular"/>
                        </a:rPr>
                        <a:t>Menos de 2 años de servicio. . . . . . . . . .0%</a:t>
                      </a:r>
                    </a:p>
                    <a:p>
                      <a:pPr algn="l">
                        <a:lnSpc>
                          <a:spcPct val="90000"/>
                        </a:lnSpc>
                        <a:spcAft>
                          <a:spcPts val="600"/>
                        </a:spcAft>
                      </a:pPr>
                      <a:r>
                        <a:rPr lang="es-MX" sz="1500" b="0" dirty="0">
                          <a:solidFill>
                            <a:schemeClr val="tx1"/>
                          </a:solidFill>
                          <a:latin typeface="Gilroy-Regular"/>
                        </a:rPr>
                        <a:t>2 años de servicio. . . . . . . . . . . . . . . . . .20%</a:t>
                      </a:r>
                    </a:p>
                    <a:p>
                      <a:pPr algn="l">
                        <a:lnSpc>
                          <a:spcPct val="90000"/>
                        </a:lnSpc>
                        <a:spcAft>
                          <a:spcPts val="600"/>
                        </a:spcAft>
                      </a:pPr>
                      <a:r>
                        <a:rPr lang="es-MX" sz="1500" b="0" dirty="0">
                          <a:solidFill>
                            <a:schemeClr val="tx1"/>
                          </a:solidFill>
                          <a:latin typeface="Gilroy-Regular"/>
                        </a:rPr>
                        <a:t>3 años de servicio. . . . . . . . . . . . . . . . . .40%</a:t>
                      </a:r>
                    </a:p>
                    <a:p>
                      <a:pPr algn="l">
                        <a:lnSpc>
                          <a:spcPct val="90000"/>
                        </a:lnSpc>
                        <a:spcAft>
                          <a:spcPts val="600"/>
                        </a:spcAft>
                      </a:pPr>
                      <a:r>
                        <a:rPr lang="es-MX" sz="1500" b="0" dirty="0">
                          <a:solidFill>
                            <a:schemeClr val="tx1"/>
                          </a:solidFill>
                          <a:latin typeface="Gilroy-Regular"/>
                        </a:rPr>
                        <a:t>4 años de servicio. . . . . . . . . . . . . . . . . .60%</a:t>
                      </a:r>
                    </a:p>
                    <a:p>
                      <a:pPr algn="l">
                        <a:lnSpc>
                          <a:spcPct val="90000"/>
                        </a:lnSpc>
                        <a:spcAft>
                          <a:spcPts val="600"/>
                        </a:spcAft>
                      </a:pPr>
                      <a:r>
                        <a:rPr lang="es-MX" sz="1500" b="0" dirty="0">
                          <a:solidFill>
                            <a:schemeClr val="tx1"/>
                          </a:solidFill>
                          <a:latin typeface="Gilroy-Regular"/>
                        </a:rPr>
                        <a:t>5 años de servicio. . . . . . . . . . . . . . . . . .80%</a:t>
                      </a:r>
                    </a:p>
                    <a:p>
                      <a:pPr algn="l">
                        <a:lnSpc>
                          <a:spcPct val="90000"/>
                        </a:lnSpc>
                        <a:spcAft>
                          <a:spcPts val="600"/>
                        </a:spcAft>
                      </a:pPr>
                      <a:r>
                        <a:rPr lang="es-MX" sz="1500" b="0" dirty="0">
                          <a:solidFill>
                            <a:schemeClr val="tx1"/>
                          </a:solidFill>
                          <a:latin typeface="Gilroy-Regular"/>
                        </a:rPr>
                        <a:t>6 años de servicio. . . . . . . . . . . . . . . . .100%</a:t>
                      </a:r>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F2F7"/>
                    </a:solidFill>
                  </a:tcPr>
                </a:tc>
                <a:extLst>
                  <a:ext uri="{0D108BD9-81ED-4DB2-BD59-A6C34878D82A}">
                    <a16:rowId xmlns:a16="http://schemas.microsoft.com/office/drawing/2014/main" val="1988363375"/>
                  </a:ext>
                </a:extLst>
              </a:tr>
            </a:tbl>
          </a:graphicData>
        </a:graphic>
      </p:graphicFrame>
      <p:sp>
        <p:nvSpPr>
          <p:cNvPr id="4" name="Slide Number Placeholder 3">
            <a:extLst>
              <a:ext uri="{FF2B5EF4-FFF2-40B4-BE49-F238E27FC236}">
                <a16:creationId xmlns:a16="http://schemas.microsoft.com/office/drawing/2014/main" id="{42057559-F90D-FAE7-A41E-B800C74E0E49}"/>
              </a:ext>
            </a:extLst>
          </p:cNvPr>
          <p:cNvSpPr>
            <a:spLocks noGrp="1"/>
          </p:cNvSpPr>
          <p:nvPr>
            <p:ph type="sldNum" sz="quarter" idx="12"/>
          </p:nvPr>
        </p:nvSpPr>
        <p:spPr/>
        <p:txBody>
          <a:bodyPr/>
          <a:lstStyle/>
          <a:p>
            <a:fld id="{D1D6ED88-3662-4767-8108-3D34BDB7CBE2}" type="slidenum">
              <a:rPr lang="en-US" smtClean="0"/>
              <a:pPr/>
              <a:t>21</a:t>
            </a:fld>
            <a:endParaRPr lang="en-US"/>
          </a:p>
        </p:txBody>
      </p:sp>
      <p:sp>
        <p:nvSpPr>
          <p:cNvPr id="13" name="Title 12">
            <a:extLst>
              <a:ext uri="{FF2B5EF4-FFF2-40B4-BE49-F238E27FC236}">
                <a16:creationId xmlns:a16="http://schemas.microsoft.com/office/drawing/2014/main" id="{C2A047A4-116F-2E9D-3782-B063E3F41A0E}"/>
              </a:ext>
            </a:extLst>
          </p:cNvPr>
          <p:cNvSpPr>
            <a:spLocks noGrp="1"/>
          </p:cNvSpPr>
          <p:nvPr>
            <p:ph type="title"/>
          </p:nvPr>
        </p:nvSpPr>
        <p:spPr/>
        <p:txBody>
          <a:bodyPr>
            <a:normAutofit fontScale="90000"/>
          </a:bodyPr>
          <a:lstStyle/>
          <a:p>
            <a:pPr marL="0" indent="0">
              <a:buNone/>
            </a:pPr>
            <a:r>
              <a:rPr lang="es-MX" sz="3300" dirty="0"/>
              <a:t>Descripción general de los beneficios</a:t>
            </a:r>
            <a:br>
              <a:rPr lang="es-MX" sz="4400" b="1" dirty="0">
                <a:solidFill>
                  <a:schemeClr val="bg1"/>
                </a:solidFill>
              </a:rPr>
            </a:br>
            <a:r>
              <a:rPr lang="es-MX" sz="3100" b="0" dirty="0" err="1">
                <a:solidFill>
                  <a:schemeClr val="bg1"/>
                </a:solidFill>
                <a:latin typeface="Gilroy-Regular" panose="00000500000000000000" pitchFamily="2" charset="0"/>
              </a:rPr>
              <a:t>Beneficios</a:t>
            </a:r>
            <a:r>
              <a:rPr lang="es-MX" sz="3100" b="0" dirty="0">
                <a:solidFill>
                  <a:schemeClr val="bg1"/>
                </a:solidFill>
                <a:latin typeface="Gilroy-Regular" panose="00000500000000000000" pitchFamily="2" charset="0"/>
              </a:rPr>
              <a:t> de retiro de Fidelity</a:t>
            </a:r>
          </a:p>
        </p:txBody>
      </p:sp>
    </p:spTree>
    <p:extLst>
      <p:ext uri="{BB962C8B-B14F-4D97-AF65-F5344CB8AC3E}">
        <p14:creationId xmlns:p14="http://schemas.microsoft.com/office/powerpoint/2010/main" val="342636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2" name="Slide Number Placeholder 1">
            <a:extLst>
              <a:ext uri="{FF2B5EF4-FFF2-40B4-BE49-F238E27FC236}">
                <a16:creationId xmlns:a16="http://schemas.microsoft.com/office/drawing/2014/main" id="{51E9A10F-AE45-C0EC-E0A3-2C595E0E6918}"/>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22</a:t>
            </a:fld>
            <a:endParaRPr lang="en-US"/>
          </a:p>
        </p:txBody>
      </p:sp>
      <p:sp>
        <p:nvSpPr>
          <p:cNvPr id="5" name="Title 4">
            <a:extLst>
              <a:ext uri="{FF2B5EF4-FFF2-40B4-BE49-F238E27FC236}">
                <a16:creationId xmlns:a16="http://schemas.microsoft.com/office/drawing/2014/main" id="{82878071-8104-CDC1-00C7-FDCC996D3821}"/>
              </a:ext>
            </a:extLst>
          </p:cNvPr>
          <p:cNvSpPr>
            <a:spLocks noGrp="1"/>
          </p:cNvSpPr>
          <p:nvPr>
            <p:ph type="title"/>
          </p:nvPr>
        </p:nvSpPr>
        <p:spPr>
          <a:xfrm>
            <a:off x="430696" y="240038"/>
            <a:ext cx="9528313" cy="755858"/>
          </a:xfrm>
        </p:spPr>
        <p:txBody>
          <a:bodyPr>
            <a:normAutofit/>
          </a:bodyPr>
          <a:lstStyle/>
          <a:p>
            <a:r>
              <a:rPr lang="es-MX"/>
              <a:t>Gente como usted</a:t>
            </a:r>
          </a:p>
        </p:txBody>
      </p:sp>
      <p:pic>
        <p:nvPicPr>
          <p:cNvPr id="8" name="Picture 7">
            <a:extLst>
              <a:ext uri="{FF2B5EF4-FFF2-40B4-BE49-F238E27FC236}">
                <a16:creationId xmlns:a16="http://schemas.microsoft.com/office/drawing/2014/main" id="{6A2CEFD3-9BCC-4F23-5F90-B6BA8FA0E962}"/>
              </a:ext>
            </a:extLst>
          </p:cNvPr>
          <p:cNvPicPr>
            <a:picLocks noChangeAspect="1"/>
          </p:cNvPicPr>
          <p:nvPr/>
        </p:nvPicPr>
        <p:blipFill rotWithShape="1">
          <a:blip r:embed="rId2"/>
          <a:srcRect b="5918"/>
          <a:stretch/>
        </p:blipFill>
        <p:spPr>
          <a:xfrm>
            <a:off x="1177239" y="1075864"/>
            <a:ext cx="4629796" cy="5673279"/>
          </a:xfrm>
          <a:prstGeom prst="rect">
            <a:avLst/>
          </a:prstGeom>
        </p:spPr>
      </p:pic>
      <p:pic>
        <p:nvPicPr>
          <p:cNvPr id="10" name="Picture 9">
            <a:extLst>
              <a:ext uri="{FF2B5EF4-FFF2-40B4-BE49-F238E27FC236}">
                <a16:creationId xmlns:a16="http://schemas.microsoft.com/office/drawing/2014/main" id="{71CC3C09-A1FB-16E7-9C2D-C591EBA92B08}"/>
              </a:ext>
            </a:extLst>
          </p:cNvPr>
          <p:cNvPicPr>
            <a:picLocks noChangeAspect="1"/>
          </p:cNvPicPr>
          <p:nvPr/>
        </p:nvPicPr>
        <p:blipFill rotWithShape="1">
          <a:blip r:embed="rId3"/>
          <a:srcRect b="6067"/>
          <a:stretch/>
        </p:blipFill>
        <p:spPr>
          <a:xfrm>
            <a:off x="6046087" y="1075864"/>
            <a:ext cx="4629796" cy="5673279"/>
          </a:xfrm>
          <a:prstGeom prst="rect">
            <a:avLst/>
          </a:prstGeom>
        </p:spPr>
      </p:pic>
    </p:spTree>
    <p:extLst>
      <p:ext uri="{BB962C8B-B14F-4D97-AF65-F5344CB8AC3E}">
        <p14:creationId xmlns:p14="http://schemas.microsoft.com/office/powerpoint/2010/main" val="379279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2" name="Slide Number Placeholder 1">
            <a:extLst>
              <a:ext uri="{FF2B5EF4-FFF2-40B4-BE49-F238E27FC236}">
                <a16:creationId xmlns:a16="http://schemas.microsoft.com/office/drawing/2014/main" id="{953E76E9-FCD8-F4D0-9A72-116C23E133E0}"/>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23</a:t>
            </a:fld>
            <a:endParaRPr lang="en-US"/>
          </a:p>
        </p:txBody>
      </p:sp>
      <p:sp>
        <p:nvSpPr>
          <p:cNvPr id="5" name="Title 4">
            <a:extLst>
              <a:ext uri="{FF2B5EF4-FFF2-40B4-BE49-F238E27FC236}">
                <a16:creationId xmlns:a16="http://schemas.microsoft.com/office/drawing/2014/main" id="{AD1CB000-1811-6CF1-5699-1E5094CB72B2}"/>
              </a:ext>
            </a:extLst>
          </p:cNvPr>
          <p:cNvSpPr>
            <a:spLocks noGrp="1"/>
          </p:cNvSpPr>
          <p:nvPr>
            <p:ph type="title"/>
          </p:nvPr>
        </p:nvSpPr>
        <p:spPr>
          <a:xfrm>
            <a:off x="430696" y="240038"/>
            <a:ext cx="9528313" cy="755858"/>
          </a:xfrm>
        </p:spPr>
        <p:txBody>
          <a:bodyPr>
            <a:normAutofit/>
          </a:bodyPr>
          <a:lstStyle/>
          <a:p>
            <a:r>
              <a:rPr lang="es-MX"/>
              <a:t>Gente como usted</a:t>
            </a:r>
          </a:p>
        </p:txBody>
      </p:sp>
      <p:pic>
        <p:nvPicPr>
          <p:cNvPr id="7" name="Picture 6">
            <a:extLst>
              <a:ext uri="{FF2B5EF4-FFF2-40B4-BE49-F238E27FC236}">
                <a16:creationId xmlns:a16="http://schemas.microsoft.com/office/drawing/2014/main" id="{4D5E3978-85C1-F1F1-BE7B-FD1DB7886B26}"/>
              </a:ext>
            </a:extLst>
          </p:cNvPr>
          <p:cNvPicPr>
            <a:picLocks noChangeAspect="1"/>
          </p:cNvPicPr>
          <p:nvPr/>
        </p:nvPicPr>
        <p:blipFill>
          <a:blip r:embed="rId2"/>
          <a:stretch>
            <a:fillRect/>
          </a:stretch>
        </p:blipFill>
        <p:spPr>
          <a:xfrm>
            <a:off x="313517" y="1400547"/>
            <a:ext cx="11564964" cy="4772691"/>
          </a:xfrm>
          <a:prstGeom prst="rect">
            <a:avLst/>
          </a:prstGeom>
        </p:spPr>
      </p:pic>
    </p:spTree>
    <p:extLst>
      <p:ext uri="{BB962C8B-B14F-4D97-AF65-F5344CB8AC3E}">
        <p14:creationId xmlns:p14="http://schemas.microsoft.com/office/powerpoint/2010/main" val="146169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36C481-9D3F-AB23-3B7E-95C303B0DE90}"/>
              </a:ext>
            </a:extLst>
          </p:cNvPr>
          <p:cNvSpPr/>
          <p:nvPr/>
        </p:nvSpPr>
        <p:spPr>
          <a:xfrm>
            <a:off x="6408698" y="1333171"/>
            <a:ext cx="5223722" cy="52847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9E3822-C26D-9F0F-D67A-53B5B63B3B67}"/>
              </a:ext>
            </a:extLst>
          </p:cNvPr>
          <p:cNvSpPr/>
          <p:nvPr/>
        </p:nvSpPr>
        <p:spPr>
          <a:xfrm>
            <a:off x="430213" y="1321668"/>
            <a:ext cx="5497137" cy="5284792"/>
          </a:xfrm>
          <a:prstGeom prst="rect">
            <a:avLst/>
          </a:prstGeom>
          <a:solidFill>
            <a:srgbClr val="EEF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B7EAF1A-93DD-FC58-1392-977A10BB9657}"/>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10" name="TextBox 9">
            <a:extLst>
              <a:ext uri="{FF2B5EF4-FFF2-40B4-BE49-F238E27FC236}">
                <a16:creationId xmlns:a16="http://schemas.microsoft.com/office/drawing/2014/main" id="{3BBA1E96-086B-9CAB-EC43-8EACDF7E3961}"/>
              </a:ext>
            </a:extLst>
          </p:cNvPr>
          <p:cNvSpPr txBox="1"/>
          <p:nvPr/>
        </p:nvSpPr>
        <p:spPr>
          <a:xfrm>
            <a:off x="692946" y="1990144"/>
            <a:ext cx="5223722" cy="2877711"/>
          </a:xfrm>
          <a:prstGeom prst="rect">
            <a:avLst/>
          </a:prstGeom>
          <a:noFill/>
        </p:spPr>
        <p:txBody>
          <a:bodyPr wrap="square">
            <a:spAutoFit/>
          </a:bodyPr>
          <a:lstStyle/>
          <a:p>
            <a:pPr>
              <a:spcAft>
                <a:spcPts val="600"/>
              </a:spcAft>
            </a:pPr>
            <a:r>
              <a:rPr lang="es-MX" sz="2200" b="0" i="0" u="none" strike="noStrike" baseline="0" dirty="0">
                <a:solidFill>
                  <a:srgbClr val="2C3B4F"/>
                </a:solidFill>
                <a:latin typeface="Gilroy-Regular"/>
              </a:rPr>
              <a:t>Para… </a:t>
            </a:r>
          </a:p>
          <a:p>
            <a:pPr marL="285750" indent="-285750">
              <a:spcAft>
                <a:spcPts val="600"/>
              </a:spcAft>
              <a:buFont typeface="Arial" panose="020B0604020202020204" pitchFamily="34" charset="0"/>
              <a:buChar char="•"/>
            </a:pPr>
            <a:r>
              <a:rPr lang="es-MX" sz="2200" dirty="0">
                <a:solidFill>
                  <a:srgbClr val="2C3B4F"/>
                </a:solidFill>
                <a:latin typeface="Gilroy-Regular"/>
              </a:rPr>
              <a:t>Encontrar información detallada sobre el plan de beneficios</a:t>
            </a:r>
            <a:r>
              <a:rPr lang="es-MX" sz="2200" b="0" i="0" u="none" strike="noStrike" baseline="0" dirty="0">
                <a:solidFill>
                  <a:srgbClr val="2C3B4F"/>
                </a:solidFill>
                <a:latin typeface="Gilroy-Regular"/>
              </a:rPr>
              <a:t> </a:t>
            </a:r>
          </a:p>
          <a:p>
            <a:pPr marL="285750" indent="-285750">
              <a:spcAft>
                <a:spcPts val="600"/>
              </a:spcAft>
              <a:buFont typeface="Arial" panose="020B0604020202020204" pitchFamily="34" charset="0"/>
              <a:buChar char="•"/>
            </a:pPr>
            <a:r>
              <a:rPr lang="es-MX" sz="2200" dirty="0">
                <a:solidFill>
                  <a:srgbClr val="2C3B4F"/>
                </a:solidFill>
                <a:latin typeface="Gilroy-Regular"/>
              </a:rPr>
              <a:t>Obtener enlaces a formularios y </a:t>
            </a:r>
            <a:r>
              <a:rPr lang="es-MX" sz="2200" b="0" i="0" u="none" strike="noStrike" baseline="0" dirty="0">
                <a:solidFill>
                  <a:srgbClr val="2C3B4F"/>
                </a:solidFill>
                <a:latin typeface="Gilroy-Regular"/>
              </a:rPr>
              <a:t>Descripciones Resumidas del Plan</a:t>
            </a:r>
          </a:p>
          <a:p>
            <a:pPr marL="285750" indent="-285750">
              <a:spcAft>
                <a:spcPts val="600"/>
              </a:spcAft>
              <a:buFont typeface="Arial" panose="020B0604020202020204" pitchFamily="34" charset="0"/>
              <a:buChar char="•"/>
            </a:pPr>
            <a:r>
              <a:rPr lang="es-MX" sz="2200" dirty="0">
                <a:solidFill>
                  <a:srgbClr val="2C3B4F"/>
                </a:solidFill>
                <a:latin typeface="Gilroy-Regular"/>
              </a:rPr>
              <a:t>Leer noticias y artículos oportunos</a:t>
            </a:r>
            <a:r>
              <a:rPr lang="es-MX" sz="2200" b="0" i="0" u="none" strike="noStrike" baseline="0" dirty="0">
                <a:solidFill>
                  <a:srgbClr val="2C3B4F"/>
                </a:solidFill>
                <a:latin typeface="Gilroy-Regular"/>
              </a:rPr>
              <a:t> </a:t>
            </a:r>
          </a:p>
          <a:p>
            <a:pPr marL="285750" indent="-285750">
              <a:spcAft>
                <a:spcPts val="600"/>
              </a:spcAft>
              <a:buFont typeface="Arial" panose="020B0604020202020204" pitchFamily="34" charset="0"/>
              <a:buChar char="•"/>
            </a:pPr>
            <a:r>
              <a:rPr lang="es-MX" sz="2200" dirty="0">
                <a:solidFill>
                  <a:srgbClr val="2C3B4F"/>
                </a:solidFill>
                <a:latin typeface="Gilroy-Regular"/>
              </a:rPr>
              <a:t>¡Y más!</a:t>
            </a:r>
          </a:p>
        </p:txBody>
      </p:sp>
      <p:sp>
        <p:nvSpPr>
          <p:cNvPr id="12" name="TextBox 11">
            <a:extLst>
              <a:ext uri="{FF2B5EF4-FFF2-40B4-BE49-F238E27FC236}">
                <a16:creationId xmlns:a16="http://schemas.microsoft.com/office/drawing/2014/main" id="{03EEDF9E-3141-7153-92F8-A31E9CF9E00C}"/>
              </a:ext>
            </a:extLst>
          </p:cNvPr>
          <p:cNvSpPr txBox="1"/>
          <p:nvPr/>
        </p:nvSpPr>
        <p:spPr>
          <a:xfrm>
            <a:off x="6596349" y="2071529"/>
            <a:ext cx="4891499" cy="2877711"/>
          </a:xfrm>
          <a:prstGeom prst="rect">
            <a:avLst/>
          </a:prstGeom>
          <a:noFill/>
        </p:spPr>
        <p:txBody>
          <a:bodyPr wrap="square">
            <a:spAutoFit/>
          </a:bodyPr>
          <a:lstStyle/>
          <a:p>
            <a:pPr>
              <a:spcAft>
                <a:spcPts val="600"/>
              </a:spcAft>
            </a:pPr>
            <a:r>
              <a:rPr lang="es-MX" sz="2300" b="0" i="0" u="none" strike="noStrike" baseline="0">
                <a:solidFill>
                  <a:srgbClr val="2C3B4F"/>
                </a:solidFill>
                <a:latin typeface="Gilroy-Regular"/>
              </a:rPr>
              <a:t>Para…</a:t>
            </a:r>
          </a:p>
          <a:p>
            <a:pPr marL="285750" indent="-285750">
              <a:spcAft>
                <a:spcPts val="600"/>
              </a:spcAft>
              <a:buFont typeface="Arial" panose="020B0604020202020204" pitchFamily="34" charset="0"/>
              <a:buChar char="•"/>
            </a:pPr>
            <a:r>
              <a:rPr lang="es-MX" sz="2300">
                <a:solidFill>
                  <a:srgbClr val="2C3B4F"/>
                </a:solidFill>
                <a:latin typeface="Gilroy-Regular"/>
              </a:rPr>
              <a:t>Revisar su cobertura actual</a:t>
            </a:r>
          </a:p>
          <a:p>
            <a:pPr marL="285750" indent="-285750">
              <a:spcAft>
                <a:spcPts val="600"/>
              </a:spcAft>
              <a:buFont typeface="Arial" panose="020B0604020202020204" pitchFamily="34" charset="0"/>
              <a:buChar char="•"/>
            </a:pPr>
            <a:r>
              <a:rPr lang="es-MX" sz="2300">
                <a:solidFill>
                  <a:srgbClr val="2C3B4F"/>
                </a:solidFill>
                <a:latin typeface="Gilroy-Regular"/>
              </a:rPr>
              <a:t>Hacer nuevas elecciones de beneficios o cambios a los beneficios</a:t>
            </a:r>
          </a:p>
          <a:p>
            <a:pPr marL="285750" indent="-285750">
              <a:spcAft>
                <a:spcPts val="600"/>
              </a:spcAft>
              <a:buFont typeface="Arial" panose="020B0604020202020204" pitchFamily="34" charset="0"/>
              <a:buChar char="•"/>
            </a:pPr>
            <a:r>
              <a:rPr lang="es-MX" sz="2300">
                <a:solidFill>
                  <a:srgbClr val="2C3B4F"/>
                </a:solidFill>
                <a:latin typeface="Gilroy-Regular"/>
              </a:rPr>
              <a:t>Actualizar o agregar a beneficiarios</a:t>
            </a:r>
          </a:p>
          <a:p>
            <a:pPr>
              <a:spcAft>
                <a:spcPts val="600"/>
              </a:spcAft>
            </a:pPr>
            <a:endParaRPr lang="en-US" sz="2300" b="0" i="0" u="none" strike="noStrike" baseline="0" dirty="0">
              <a:solidFill>
                <a:srgbClr val="2C3B4F"/>
              </a:solidFill>
              <a:latin typeface="Gilroy-Regular"/>
            </a:endParaRPr>
          </a:p>
        </p:txBody>
      </p:sp>
      <p:sp>
        <p:nvSpPr>
          <p:cNvPr id="2" name="Slide Number Placeholder 1">
            <a:extLst>
              <a:ext uri="{FF2B5EF4-FFF2-40B4-BE49-F238E27FC236}">
                <a16:creationId xmlns:a16="http://schemas.microsoft.com/office/drawing/2014/main" id="{9A3F86E1-EF45-3821-51E5-ABC59D1D3CD2}"/>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24</a:t>
            </a:fld>
            <a:endParaRPr lang="en-US"/>
          </a:p>
        </p:txBody>
      </p:sp>
      <p:sp>
        <p:nvSpPr>
          <p:cNvPr id="4" name="Title 3">
            <a:extLst>
              <a:ext uri="{FF2B5EF4-FFF2-40B4-BE49-F238E27FC236}">
                <a16:creationId xmlns:a16="http://schemas.microsoft.com/office/drawing/2014/main" id="{99AFA3D1-4B09-5AEA-FE64-B1E5E46E05B6}"/>
              </a:ext>
            </a:extLst>
          </p:cNvPr>
          <p:cNvSpPr>
            <a:spLocks noGrp="1"/>
          </p:cNvSpPr>
          <p:nvPr>
            <p:ph type="title"/>
          </p:nvPr>
        </p:nvSpPr>
        <p:spPr>
          <a:xfrm>
            <a:off x="430696" y="240038"/>
            <a:ext cx="9528313" cy="755858"/>
          </a:xfrm>
        </p:spPr>
        <p:txBody>
          <a:bodyPr>
            <a:normAutofit/>
          </a:bodyPr>
          <a:lstStyle/>
          <a:p>
            <a:r>
              <a:rPr lang="es-MX"/>
              <a:t>Sus recursos</a:t>
            </a:r>
          </a:p>
        </p:txBody>
      </p:sp>
      <p:sp>
        <p:nvSpPr>
          <p:cNvPr id="15" name="TextBox 14">
            <a:extLst>
              <a:ext uri="{FF2B5EF4-FFF2-40B4-BE49-F238E27FC236}">
                <a16:creationId xmlns:a16="http://schemas.microsoft.com/office/drawing/2014/main" id="{37B0C476-97CF-E071-2DF0-6D5F1A9B3A32}"/>
              </a:ext>
            </a:extLst>
          </p:cNvPr>
          <p:cNvSpPr txBox="1"/>
          <p:nvPr/>
        </p:nvSpPr>
        <p:spPr>
          <a:xfrm>
            <a:off x="430214" y="1414790"/>
            <a:ext cx="5674104" cy="523220"/>
          </a:xfrm>
          <a:prstGeom prst="rect">
            <a:avLst/>
          </a:prstGeom>
          <a:noFill/>
        </p:spPr>
        <p:txBody>
          <a:bodyPr wrap="square">
            <a:spAutoFit/>
          </a:bodyPr>
          <a:lstStyle/>
          <a:p>
            <a:pPr algn="ctr"/>
            <a:r>
              <a:rPr lang="es-MX" sz="2800" i="0" u="sng" strike="noStrike" baseline="0">
                <a:solidFill>
                  <a:srgbClr val="2C3B4F"/>
                </a:solidFill>
                <a:latin typeface="Gilroy-Bold"/>
              </a:rPr>
              <a:t>www.SMPbenefits.com</a:t>
            </a:r>
          </a:p>
        </p:txBody>
      </p:sp>
      <p:sp>
        <p:nvSpPr>
          <p:cNvPr id="17" name="TextBox 16">
            <a:extLst>
              <a:ext uri="{FF2B5EF4-FFF2-40B4-BE49-F238E27FC236}">
                <a16:creationId xmlns:a16="http://schemas.microsoft.com/office/drawing/2014/main" id="{378067D6-D3EC-D375-67F0-55AA35A2744B}"/>
              </a:ext>
            </a:extLst>
          </p:cNvPr>
          <p:cNvSpPr txBox="1"/>
          <p:nvPr/>
        </p:nvSpPr>
        <p:spPr>
          <a:xfrm>
            <a:off x="6408698" y="1403288"/>
            <a:ext cx="5391888" cy="523220"/>
          </a:xfrm>
          <a:prstGeom prst="rect">
            <a:avLst/>
          </a:prstGeom>
          <a:noFill/>
        </p:spPr>
        <p:txBody>
          <a:bodyPr wrap="square">
            <a:spAutoFit/>
          </a:bodyPr>
          <a:lstStyle/>
          <a:p>
            <a:pPr algn="ctr"/>
            <a:r>
              <a:rPr lang="es-MX" sz="2800" i="0" u="sng" strike="noStrike" baseline="0">
                <a:solidFill>
                  <a:srgbClr val="2C3B4F"/>
                </a:solidFill>
                <a:latin typeface="Gilroy-Bold"/>
              </a:rPr>
              <a:t>www.DayforceHCM.com</a:t>
            </a:r>
          </a:p>
        </p:txBody>
      </p:sp>
      <p:pic>
        <p:nvPicPr>
          <p:cNvPr id="21" name="Picture 20" descr="A qr code with a few squares&#10;&#10;Description automatically generated">
            <a:extLst>
              <a:ext uri="{FF2B5EF4-FFF2-40B4-BE49-F238E27FC236}">
                <a16:creationId xmlns:a16="http://schemas.microsoft.com/office/drawing/2014/main" id="{5E11B5A3-457A-EED2-053F-F44F938B2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889" y="4709859"/>
            <a:ext cx="1876754" cy="1876754"/>
          </a:xfrm>
          <a:prstGeom prst="rect">
            <a:avLst/>
          </a:prstGeom>
        </p:spPr>
      </p:pic>
      <p:pic>
        <p:nvPicPr>
          <p:cNvPr id="23" name="Picture 22" descr="A qr code with a white background&#10;&#10;Description automatically generated">
            <a:extLst>
              <a:ext uri="{FF2B5EF4-FFF2-40B4-BE49-F238E27FC236}">
                <a16:creationId xmlns:a16="http://schemas.microsoft.com/office/drawing/2014/main" id="{80A102D9-BB51-A48E-30AD-2FAF5C94E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404" y="4527619"/>
            <a:ext cx="1876754" cy="1876754"/>
          </a:xfrm>
          <a:prstGeom prst="rect">
            <a:avLst/>
          </a:prstGeom>
        </p:spPr>
      </p:pic>
    </p:spTree>
    <p:extLst>
      <p:ext uri="{BB962C8B-B14F-4D97-AF65-F5344CB8AC3E}">
        <p14:creationId xmlns:p14="http://schemas.microsoft.com/office/powerpoint/2010/main" val="75539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up of a grey background&#10;&#10;Description automatically generated">
            <a:extLst>
              <a:ext uri="{FF2B5EF4-FFF2-40B4-BE49-F238E27FC236}">
                <a16:creationId xmlns:a16="http://schemas.microsoft.com/office/drawing/2014/main" id="{8180A299-E104-1833-C56F-E77E50EA5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2C2291AA-1E74-99E3-5DFC-12A37C2BA33B}"/>
              </a:ext>
            </a:extLst>
          </p:cNvPr>
          <p:cNvSpPr>
            <a:spLocks noGrp="1"/>
          </p:cNvSpPr>
          <p:nvPr>
            <p:ph type="ctrTitle"/>
          </p:nvPr>
        </p:nvSpPr>
        <p:spPr>
          <a:xfrm>
            <a:off x="904884" y="3053197"/>
            <a:ext cx="6964327" cy="2387600"/>
          </a:xfrm>
        </p:spPr>
        <p:txBody>
          <a:bodyPr anchor="t" anchorCtr="0">
            <a:normAutofit/>
          </a:bodyPr>
          <a:lstStyle/>
          <a:p>
            <a:pPr algn="l"/>
            <a:r>
              <a:rPr lang="es-MX">
                <a:effectLst>
                  <a:outerShdw blurRad="50800" dist="38100" dir="2700000" algn="tl" rotWithShape="0">
                    <a:prstClr val="black">
                      <a:alpha val="40000"/>
                    </a:prstClr>
                  </a:outerShdw>
                </a:effectLst>
              </a:rPr>
              <a:t>¡Muchas gracias!</a:t>
            </a:r>
          </a:p>
        </p:txBody>
      </p:sp>
      <p:sp>
        <p:nvSpPr>
          <p:cNvPr id="4" name="Slide Number Placeholder 3">
            <a:extLst>
              <a:ext uri="{FF2B5EF4-FFF2-40B4-BE49-F238E27FC236}">
                <a16:creationId xmlns:a16="http://schemas.microsoft.com/office/drawing/2014/main" id="{EAA67E68-0A5A-8539-C0EB-481716A087F3}"/>
              </a:ext>
            </a:extLst>
          </p:cNvPr>
          <p:cNvSpPr>
            <a:spLocks noGrp="1"/>
          </p:cNvSpPr>
          <p:nvPr>
            <p:ph type="sldNum" sz="quarter" idx="12"/>
          </p:nvPr>
        </p:nvSpPr>
        <p:spPr/>
        <p:txBody>
          <a:bodyPr/>
          <a:lstStyle/>
          <a:p>
            <a:fld id="{D1D6ED88-3662-4767-8108-3D34BDB7CBE2}" type="slidenum">
              <a:rPr lang="en-US" smtClean="0">
                <a:solidFill>
                  <a:schemeClr val="bg1"/>
                </a:solidFill>
              </a:rPr>
              <a:t>25</a:t>
            </a:fld>
            <a:endParaRPr lang="en-US">
              <a:solidFill>
                <a:schemeClr val="bg1"/>
              </a:solidFill>
            </a:endParaRPr>
          </a:p>
        </p:txBody>
      </p:sp>
      <p:pic>
        <p:nvPicPr>
          <p:cNvPr id="11" name="Picture 10" descr="A black and white logo&#10;&#10;Description automatically generated">
            <a:extLst>
              <a:ext uri="{FF2B5EF4-FFF2-40B4-BE49-F238E27FC236}">
                <a16:creationId xmlns:a16="http://schemas.microsoft.com/office/drawing/2014/main" id="{AD397C2C-0137-51CD-3337-801836B7B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259" y="401209"/>
            <a:ext cx="2075245" cy="775557"/>
          </a:xfrm>
          <a:prstGeom prst="rect">
            <a:avLst/>
          </a:prstGeom>
        </p:spPr>
      </p:pic>
    </p:spTree>
    <p:extLst>
      <p:ext uri="{BB962C8B-B14F-4D97-AF65-F5344CB8AC3E}">
        <p14:creationId xmlns:p14="http://schemas.microsoft.com/office/powerpoint/2010/main" val="41373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749B7A-D28F-CD7E-8F33-844481CA61DD}"/>
              </a:ext>
            </a:extLst>
          </p:cNvPr>
          <p:cNvSpPr>
            <a:spLocks noGrp="1"/>
          </p:cNvSpPr>
          <p:nvPr>
            <p:ph idx="1"/>
          </p:nvPr>
        </p:nvSpPr>
        <p:spPr>
          <a:xfrm>
            <a:off x="430213" y="2397155"/>
            <a:ext cx="8469947" cy="4128498"/>
          </a:xfrm>
        </p:spPr>
        <p:txBody>
          <a:bodyPr>
            <a:noAutofit/>
          </a:bodyPr>
          <a:lstStyle/>
          <a:p>
            <a:r>
              <a:rPr lang="es-MX" sz="2400" dirty="0"/>
              <a:t>Hacer cambios a cualquiera de sus coberturas, dependiendo de sus necesidades</a:t>
            </a:r>
          </a:p>
          <a:p>
            <a:r>
              <a:rPr lang="es-MX" sz="2400" dirty="0"/>
              <a:t>Agregar o eliminar dependientes</a:t>
            </a:r>
          </a:p>
          <a:p>
            <a:r>
              <a:rPr lang="es-MX" sz="2400" dirty="0"/>
              <a:t>Revisar y actualizar sus beneficiarios</a:t>
            </a:r>
          </a:p>
          <a:p>
            <a:r>
              <a:rPr lang="es-MX" sz="2400" dirty="0"/>
              <a:t>Hacer elecciones de aportaciones a la </a:t>
            </a:r>
            <a:r>
              <a:rPr lang="es-MX" sz="2400" dirty="0" err="1"/>
              <a:t>HSA</a:t>
            </a:r>
            <a:r>
              <a:rPr lang="es-MX" sz="2400" dirty="0"/>
              <a:t> si escoge una de nuestras opciones de plan médico con </a:t>
            </a:r>
            <a:r>
              <a:rPr lang="es-MX" sz="2400" dirty="0" err="1"/>
              <a:t>HDHP</a:t>
            </a:r>
            <a:endParaRPr lang="es-MX" sz="2400" dirty="0"/>
          </a:p>
          <a:p>
            <a:r>
              <a:rPr lang="es-MX" sz="2400" dirty="0"/>
              <a:t>Contribuir a su </a:t>
            </a:r>
            <a:r>
              <a:rPr lang="es-MX" sz="2400" dirty="0" err="1"/>
              <a:t>FSA</a:t>
            </a:r>
            <a:r>
              <a:rPr lang="es-MX" sz="2400" dirty="0"/>
              <a:t> para el Cuidado de la Salud si no se inscribe en un </a:t>
            </a:r>
            <a:r>
              <a:rPr lang="es-MX" sz="2400" dirty="0" err="1"/>
              <a:t>HDHP</a:t>
            </a:r>
            <a:r>
              <a:rPr lang="es-MX" sz="2400" dirty="0"/>
              <a:t> (Plan Médico con Deducible Alto) </a:t>
            </a:r>
          </a:p>
          <a:p>
            <a:r>
              <a:rPr lang="es-MX" sz="2400" dirty="0"/>
              <a:t>Contribuir a la </a:t>
            </a:r>
            <a:r>
              <a:rPr lang="es-MX" sz="2400" dirty="0" err="1"/>
              <a:t>FSA</a:t>
            </a:r>
            <a:r>
              <a:rPr lang="es-MX" sz="2400" dirty="0"/>
              <a:t> para Cuidado de Dependientes</a:t>
            </a:r>
          </a:p>
          <a:p>
            <a:r>
              <a:rPr lang="es-MX" sz="2400" dirty="0"/>
              <a:t>Confirmar o hacer su elección de seguro de vida suplementario</a:t>
            </a:r>
          </a:p>
        </p:txBody>
      </p:sp>
      <p:sp>
        <p:nvSpPr>
          <p:cNvPr id="14" name="Slide Number Placeholder 13">
            <a:extLst>
              <a:ext uri="{FF2B5EF4-FFF2-40B4-BE49-F238E27FC236}">
                <a16:creationId xmlns:a16="http://schemas.microsoft.com/office/drawing/2014/main" id="{F3935805-432E-84A3-34B8-6826697204A3}"/>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3</a:t>
            </a:fld>
            <a:endParaRPr lang="en-US"/>
          </a:p>
        </p:txBody>
      </p:sp>
      <p:sp>
        <p:nvSpPr>
          <p:cNvPr id="6" name="Title 5">
            <a:extLst>
              <a:ext uri="{FF2B5EF4-FFF2-40B4-BE49-F238E27FC236}">
                <a16:creationId xmlns:a16="http://schemas.microsoft.com/office/drawing/2014/main" id="{22267CE2-5C85-F79E-7A09-0F0A2536DB06}"/>
              </a:ext>
            </a:extLst>
          </p:cNvPr>
          <p:cNvSpPr>
            <a:spLocks noGrp="1"/>
          </p:cNvSpPr>
          <p:nvPr>
            <p:ph type="title"/>
          </p:nvPr>
        </p:nvSpPr>
        <p:spPr>
          <a:xfrm>
            <a:off x="430696" y="240038"/>
            <a:ext cx="9528313" cy="755858"/>
          </a:xfrm>
        </p:spPr>
        <p:txBody>
          <a:bodyPr>
            <a:normAutofit/>
          </a:bodyPr>
          <a:lstStyle/>
          <a:p>
            <a:r>
              <a:rPr lang="es-MX" sz="4000" dirty="0"/>
              <a:t>Descripción general de la Inscripción Abierta</a:t>
            </a:r>
          </a:p>
        </p:txBody>
      </p:sp>
      <p:sp>
        <p:nvSpPr>
          <p:cNvPr id="9" name="Title 5">
            <a:extLst>
              <a:ext uri="{FF2B5EF4-FFF2-40B4-BE49-F238E27FC236}">
                <a16:creationId xmlns:a16="http://schemas.microsoft.com/office/drawing/2014/main" id="{5F7C0E8D-ECBE-A800-8BE2-AE2E5D2D9033}"/>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12" name="Text Placeholder 2">
            <a:extLst>
              <a:ext uri="{FF2B5EF4-FFF2-40B4-BE49-F238E27FC236}">
                <a16:creationId xmlns:a16="http://schemas.microsoft.com/office/drawing/2014/main" id="{B29086CC-7EBB-8FC7-265A-0BC2863AA09E}"/>
              </a:ext>
            </a:extLst>
          </p:cNvPr>
          <p:cNvSpPr txBox="1">
            <a:spLocks/>
          </p:cNvSpPr>
          <p:nvPr/>
        </p:nvSpPr>
        <p:spPr>
          <a:xfrm>
            <a:off x="523239" y="1191208"/>
            <a:ext cx="11343641" cy="1071062"/>
          </a:xfrm>
          <a:prstGeom prst="rect">
            <a:avLst/>
          </a:prstGeom>
          <a:solidFill>
            <a:srgbClr val="2C3B4F"/>
          </a:solidFill>
        </p:spPr>
        <p:txBody>
          <a:bodyPr tIns="91440" bIns="9144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3200" dirty="0">
                <a:solidFill>
                  <a:schemeClr val="bg1"/>
                </a:solidFill>
                <a:latin typeface="Gilroy-Bold" panose="00000800000000000000" pitchFamily="2" charset="0"/>
              </a:rPr>
              <a:t>La ventana de Inscripción Abierta de este año es:</a:t>
            </a:r>
            <a:br>
              <a:rPr lang="es-MX" sz="3200" dirty="0">
                <a:solidFill>
                  <a:schemeClr val="bg1"/>
                </a:solidFill>
                <a:latin typeface="Gilroy-Bold" panose="00000800000000000000" pitchFamily="2" charset="0"/>
              </a:rPr>
            </a:br>
            <a:r>
              <a:rPr lang="es-MX" sz="3200" dirty="0">
                <a:solidFill>
                  <a:schemeClr val="bg1"/>
                </a:solidFill>
                <a:latin typeface="Gilroy-Bold" panose="00000800000000000000" pitchFamily="2" charset="0"/>
              </a:rPr>
              <a:t>del 4 al 15 de noviembre de 2024</a:t>
            </a:r>
          </a:p>
        </p:txBody>
      </p:sp>
      <p:sp>
        <p:nvSpPr>
          <p:cNvPr id="2" name="TextBox 1">
            <a:extLst>
              <a:ext uri="{FF2B5EF4-FFF2-40B4-BE49-F238E27FC236}">
                <a16:creationId xmlns:a16="http://schemas.microsoft.com/office/drawing/2014/main" id="{70B0BA33-D702-2C7C-69AC-FD62D09F4B44}"/>
              </a:ext>
            </a:extLst>
          </p:cNvPr>
          <p:cNvSpPr txBox="1"/>
          <p:nvPr/>
        </p:nvSpPr>
        <p:spPr>
          <a:xfrm>
            <a:off x="9200468" y="3912503"/>
            <a:ext cx="2666412" cy="2085494"/>
          </a:xfrm>
          <a:prstGeom prst="rect">
            <a:avLst/>
          </a:prstGeom>
          <a:solidFill>
            <a:srgbClr val="EEF2F7"/>
          </a:solidFill>
        </p:spPr>
        <p:txBody>
          <a:bodyPr wrap="square" tIns="91440" bIns="91440" rtlCol="0">
            <a:spAutoFit/>
          </a:bodyPr>
          <a:lstStyle/>
          <a:p>
            <a:pPr algn="ctr"/>
            <a:r>
              <a:rPr lang="es-MX" sz="2000" i="0" u="none" strike="noStrike" baseline="0" dirty="0">
                <a:solidFill>
                  <a:srgbClr val="211D1E"/>
                </a:solidFill>
                <a:latin typeface="Gilroy-Bold"/>
              </a:rPr>
              <a:t>Las elecciones de Cuenta de Gastos Flexibles NO se transfieren de un año al siguiente. ¡Debe hacer nuevas elecciones!</a:t>
            </a:r>
          </a:p>
        </p:txBody>
      </p:sp>
    </p:spTree>
    <p:extLst>
      <p:ext uri="{BB962C8B-B14F-4D97-AF65-F5344CB8AC3E}">
        <p14:creationId xmlns:p14="http://schemas.microsoft.com/office/powerpoint/2010/main" val="127718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6E552C-2046-0E46-0876-C92C743531F4}"/>
              </a:ext>
            </a:extLst>
          </p:cNvPr>
          <p:cNvSpPr txBox="1">
            <a:spLocks/>
          </p:cNvSpPr>
          <p:nvPr/>
        </p:nvSpPr>
        <p:spPr>
          <a:xfrm>
            <a:off x="838199" y="271387"/>
            <a:ext cx="10515600" cy="59686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182637"/>
              </a:solidFill>
              <a:latin typeface="Gilroy-Bold"/>
            </a:endParaRPr>
          </a:p>
        </p:txBody>
      </p:sp>
      <p:sp>
        <p:nvSpPr>
          <p:cNvPr id="2" name="TextBox 1">
            <a:extLst>
              <a:ext uri="{FF2B5EF4-FFF2-40B4-BE49-F238E27FC236}">
                <a16:creationId xmlns:a16="http://schemas.microsoft.com/office/drawing/2014/main" id="{5B13132D-84CD-59CA-E73B-FE71123BC091}"/>
              </a:ext>
            </a:extLst>
          </p:cNvPr>
          <p:cNvSpPr txBox="1"/>
          <p:nvPr/>
        </p:nvSpPr>
        <p:spPr>
          <a:xfrm>
            <a:off x="231228" y="1282093"/>
            <a:ext cx="4054440" cy="4601260"/>
          </a:xfrm>
          <a:prstGeom prst="rect">
            <a:avLst/>
          </a:prstGeom>
          <a:solidFill>
            <a:srgbClr val="EEF2F7"/>
          </a:solidFill>
        </p:spPr>
        <p:txBody>
          <a:bodyPr wrap="square" rtlCol="0">
            <a:spAutoFit/>
          </a:bodyPr>
          <a:lstStyle/>
          <a:p>
            <a:pPr algn="ctr"/>
            <a:r>
              <a:rPr lang="es-MX" sz="1800" i="0" u="none" strike="noStrike" baseline="0" dirty="0">
                <a:solidFill>
                  <a:srgbClr val="2C3A4F"/>
                </a:solidFill>
                <a:latin typeface="Gilroy-Bold"/>
              </a:rPr>
              <a:t>Beneficios de </a:t>
            </a:r>
            <a:r>
              <a:rPr lang="es-MX" sz="1800" i="0" u="none" strike="noStrike" baseline="0" dirty="0" err="1">
                <a:solidFill>
                  <a:srgbClr val="2C3A4F"/>
                </a:solidFill>
                <a:latin typeface="Gilroy-Bold"/>
              </a:rPr>
              <a:t>SMP</a:t>
            </a:r>
            <a:r>
              <a:rPr lang="es-MX" sz="1800" i="0" u="none" strike="noStrike" baseline="0" dirty="0">
                <a:solidFill>
                  <a:srgbClr val="2C3A4F"/>
                </a:solidFill>
                <a:latin typeface="Gilroy-Bold"/>
              </a:rPr>
              <a:t>: </a:t>
            </a:r>
            <a:r>
              <a:rPr lang="es-MX" sz="1800" i="0" u="none" strike="noStrike" baseline="0" dirty="0" err="1">
                <a:solidFill>
                  <a:srgbClr val="2C3A4F"/>
                </a:solidFill>
                <a:latin typeface="Gilroy-Bold"/>
              </a:rPr>
              <a:t>Dayforce</a:t>
            </a:r>
            <a:r>
              <a:rPr lang="es-MX" sz="1800" i="0" u="none" strike="noStrike" baseline="0" dirty="0">
                <a:solidFill>
                  <a:srgbClr val="2C3A4F"/>
                </a:solidFill>
                <a:latin typeface="Gilroy-Bold"/>
              </a:rPr>
              <a:t> </a:t>
            </a:r>
          </a:p>
          <a:p>
            <a:pPr algn="ctr"/>
            <a:r>
              <a:rPr lang="es-MX" sz="1800" i="0" u="sng" strike="noStrike" baseline="0" dirty="0">
                <a:solidFill>
                  <a:srgbClr val="2C3A4F"/>
                </a:solidFill>
                <a:latin typeface="Gilroy-Bold"/>
              </a:rPr>
              <a:t>www.DayforceHCM.com </a:t>
            </a:r>
          </a:p>
          <a:p>
            <a:pPr>
              <a:spcBef>
                <a:spcPts val="600"/>
              </a:spcBef>
            </a:pPr>
            <a:r>
              <a:rPr lang="es-MX" sz="1400" i="0" u="none" strike="noStrike" baseline="0" dirty="0">
                <a:solidFill>
                  <a:srgbClr val="182637"/>
                </a:solidFill>
                <a:latin typeface="Gilroy-Bold"/>
              </a:rPr>
              <a:t>Usuario nuevo: </a:t>
            </a:r>
          </a:p>
          <a:p>
            <a:r>
              <a:rPr lang="es-MX" sz="1400" b="0" i="0" u="none" strike="noStrike" baseline="0" dirty="0">
                <a:solidFill>
                  <a:srgbClr val="211D1E"/>
                </a:solidFill>
                <a:latin typeface="Gilroy-Regular"/>
              </a:rPr>
              <a:t>Compañía: </a:t>
            </a:r>
            <a:r>
              <a:rPr lang="es-MX" sz="1400" b="0" i="0" u="none" strike="noStrike" baseline="0" dirty="0" err="1">
                <a:solidFill>
                  <a:srgbClr val="211D1E"/>
                </a:solidFill>
                <a:latin typeface="Gilroy-Regular"/>
              </a:rPr>
              <a:t>smp</a:t>
            </a:r>
            <a:r>
              <a:rPr lang="es-MX" sz="1400" b="0" i="0" u="none" strike="noStrike" baseline="0" dirty="0">
                <a:solidFill>
                  <a:srgbClr val="211D1E"/>
                </a:solidFill>
                <a:latin typeface="Gilroy-Regular"/>
              </a:rPr>
              <a:t> </a:t>
            </a:r>
          </a:p>
          <a:p>
            <a:r>
              <a:rPr lang="es-MX" sz="1400" b="0" i="0" u="none" strike="noStrike" baseline="0" dirty="0">
                <a:solidFill>
                  <a:srgbClr val="211D1E"/>
                </a:solidFill>
                <a:latin typeface="Gilroy-Regular"/>
              </a:rPr>
              <a:t>Nombre de usuario: </a:t>
            </a:r>
            <a:r>
              <a:rPr lang="es-MX" sz="1400" b="0" i="0" u="none" strike="noStrike" baseline="0" dirty="0" err="1">
                <a:solidFill>
                  <a:srgbClr val="211D1E"/>
                </a:solidFill>
                <a:latin typeface="Gilroy-Regular"/>
              </a:rPr>
              <a:t>nombre.apellido</a:t>
            </a:r>
            <a:r>
              <a:rPr lang="es-MX" sz="1400" b="0" i="0" u="none" strike="noStrike" baseline="0" dirty="0">
                <a:solidFill>
                  <a:srgbClr val="211D1E"/>
                </a:solidFill>
                <a:latin typeface="Gilroy-Regular"/>
              </a:rPr>
              <a:t> </a:t>
            </a:r>
          </a:p>
          <a:p>
            <a:r>
              <a:rPr lang="es-MX" sz="1400" b="0" i="0" u="none" strike="noStrike" baseline="0" dirty="0">
                <a:solidFill>
                  <a:srgbClr val="211D1E"/>
                </a:solidFill>
                <a:latin typeface="Gilroy-Regular"/>
              </a:rPr>
              <a:t>Contraseña: [</a:t>
            </a:r>
            <a:r>
              <a:rPr lang="es-MX" sz="1400" b="0" i="0" u="none" strike="noStrike" baseline="0" dirty="0" err="1">
                <a:solidFill>
                  <a:srgbClr val="211D1E"/>
                </a:solidFill>
                <a:latin typeface="Gilroy-Regular"/>
              </a:rPr>
              <a:t>AñoNacimiento</a:t>
            </a:r>
            <a:r>
              <a:rPr lang="es-MX" sz="1400" b="0" i="0" u="none" strike="noStrike" baseline="0" dirty="0">
                <a:solidFill>
                  <a:srgbClr val="211D1E"/>
                </a:solidFill>
                <a:latin typeface="Gilroy-Regular"/>
              </a:rPr>
              <a:t>][Ult4DigitosSSN]‘</a:t>
            </a:r>
            <a:r>
              <a:rPr lang="es-MX" sz="1400" b="0" i="0" u="none" strike="noStrike" baseline="0" dirty="0" err="1">
                <a:solidFill>
                  <a:srgbClr val="211D1E"/>
                </a:solidFill>
                <a:latin typeface="Gilroy-Regular"/>
              </a:rPr>
              <a:t>Login</a:t>
            </a:r>
            <a:r>
              <a:rPr lang="es-MX" sz="1400" b="0" i="0" u="none" strike="noStrike" baseline="0" dirty="0">
                <a:solidFill>
                  <a:srgbClr val="211D1E"/>
                </a:solidFill>
                <a:latin typeface="Gilroy-Regular"/>
              </a:rPr>
              <a:t>’</a:t>
            </a:r>
            <a:br>
              <a:rPr lang="es-MX" sz="1400" b="0" i="0" u="none" strike="noStrike" baseline="0" dirty="0">
                <a:solidFill>
                  <a:srgbClr val="211D1E"/>
                </a:solidFill>
                <a:latin typeface="Gilroy-Regular"/>
              </a:rPr>
            </a:br>
            <a:r>
              <a:rPr lang="es-MX" sz="1400" b="0" i="0" u="none" strike="noStrike" baseline="0" dirty="0">
                <a:solidFill>
                  <a:srgbClr val="211D1E"/>
                </a:solidFill>
                <a:latin typeface="Gilroy-Regular"/>
              </a:rPr>
              <a:t>Ejemplo: 19701234Login </a:t>
            </a:r>
          </a:p>
          <a:p>
            <a:endParaRPr lang="en-US" sz="1400" b="0" i="0" u="none" strike="noStrike" baseline="0" dirty="0">
              <a:solidFill>
                <a:srgbClr val="211D1E"/>
              </a:solidFill>
              <a:latin typeface="Gilroy-Regular"/>
            </a:endParaRPr>
          </a:p>
          <a:p>
            <a:r>
              <a:rPr lang="es-MX" sz="1400" b="0" i="1" u="none" strike="noStrike" baseline="0" dirty="0">
                <a:solidFill>
                  <a:srgbClr val="211D1E"/>
                </a:solidFill>
                <a:latin typeface="Gilroy-Regular"/>
              </a:rPr>
              <a:t>Asegúrese de usar su nombre y apellido legales completos al crear su cuenta. Se le pedirá que restablezca su contraseña. </a:t>
            </a:r>
          </a:p>
          <a:p>
            <a:endParaRPr lang="en-US" sz="1400" i="0" u="none" strike="noStrike" baseline="0" dirty="0">
              <a:solidFill>
                <a:srgbClr val="211D1E"/>
              </a:solidFill>
              <a:latin typeface="Gilroy-Regular"/>
            </a:endParaRPr>
          </a:p>
          <a:p>
            <a:r>
              <a:rPr lang="es-MX" sz="1400" i="0" u="none" strike="noStrike" baseline="0" dirty="0">
                <a:solidFill>
                  <a:srgbClr val="182637"/>
                </a:solidFill>
                <a:latin typeface="Gilroy-Bold"/>
              </a:rPr>
              <a:t>Si ya es un usuario: </a:t>
            </a:r>
          </a:p>
          <a:p>
            <a:r>
              <a:rPr lang="es-MX" sz="1400" b="0" i="0" u="none" strike="noStrike" baseline="0" dirty="0">
                <a:solidFill>
                  <a:srgbClr val="211D1E"/>
                </a:solidFill>
                <a:latin typeface="Gilroy-Regular"/>
              </a:rPr>
              <a:t>Inicie sesión usando el mismo nombre de usuario y contraseña que usa para ver sus talones de pago. </a:t>
            </a:r>
          </a:p>
          <a:p>
            <a:endParaRPr lang="en-US" sz="1400" b="0" i="0" u="none" strike="noStrike" baseline="0" dirty="0">
              <a:solidFill>
                <a:srgbClr val="211D1E"/>
              </a:solidFill>
              <a:latin typeface="Gilroy-Regular"/>
            </a:endParaRPr>
          </a:p>
          <a:p>
            <a:r>
              <a:rPr lang="es-MX" sz="1400" i="0" u="none" strike="noStrike" baseline="0" dirty="0"/>
              <a:t>Desde la pantalla inicial, haga clic en el icono </a:t>
            </a:r>
            <a:r>
              <a:rPr lang="es-MX" sz="1400" i="0" u="none" strike="noStrike" baseline="0" dirty="0" err="1"/>
              <a:t>Benefits</a:t>
            </a:r>
            <a:r>
              <a:rPr lang="es-MX" sz="1400" i="0" u="none" strike="noStrike" baseline="0" dirty="0"/>
              <a:t> (Beneficios) luego en </a:t>
            </a:r>
            <a:r>
              <a:rPr lang="es-MX" sz="1400" i="0" u="none" strike="noStrike" baseline="0" dirty="0" err="1">
                <a:solidFill>
                  <a:srgbClr val="182637"/>
                </a:solidFill>
              </a:rPr>
              <a:t>Start</a:t>
            </a:r>
            <a:r>
              <a:rPr lang="es-MX" sz="1400" i="0" u="none" strike="noStrike" baseline="0" dirty="0">
                <a:solidFill>
                  <a:srgbClr val="182637"/>
                </a:solidFill>
              </a:rPr>
              <a:t> </a:t>
            </a:r>
            <a:r>
              <a:rPr lang="es-MX" sz="1400" i="0" u="none" strike="noStrike" baseline="0" dirty="0" err="1">
                <a:solidFill>
                  <a:srgbClr val="182637"/>
                </a:solidFill>
              </a:rPr>
              <a:t>Enrollment</a:t>
            </a:r>
            <a:r>
              <a:rPr lang="es-MX" sz="1400" i="0" u="none" strike="noStrike" baseline="0" dirty="0"/>
              <a:t> (Comenzar inscripción) en la página </a:t>
            </a:r>
            <a:r>
              <a:rPr lang="es-MX" sz="1400" i="0" u="none" strike="noStrike" baseline="0" dirty="0" err="1"/>
              <a:t>Benefits</a:t>
            </a:r>
            <a:r>
              <a:rPr lang="es-MX" sz="1400" i="0" u="none" strike="noStrike" baseline="0" dirty="0"/>
              <a:t> </a:t>
            </a:r>
            <a:r>
              <a:rPr lang="es-MX" sz="1400" i="0" u="none" strike="noStrike" baseline="0" dirty="0" err="1"/>
              <a:t>Overview</a:t>
            </a:r>
            <a:r>
              <a:rPr lang="es-MX" sz="1400" i="0" u="none" strike="noStrike" baseline="0" dirty="0"/>
              <a:t> (Descripción general de beneficios).</a:t>
            </a:r>
            <a:r>
              <a:rPr lang="es-MX" sz="1400" b="0" i="0" u="none" strike="noStrike" baseline="0" dirty="0">
                <a:solidFill>
                  <a:srgbClr val="211D1E"/>
                </a:solidFill>
                <a:latin typeface="Gilroy-Regular"/>
              </a:rPr>
              <a:t> </a:t>
            </a:r>
          </a:p>
        </p:txBody>
      </p:sp>
      <p:sp>
        <p:nvSpPr>
          <p:cNvPr id="4" name="TextBox 3">
            <a:extLst>
              <a:ext uri="{FF2B5EF4-FFF2-40B4-BE49-F238E27FC236}">
                <a16:creationId xmlns:a16="http://schemas.microsoft.com/office/drawing/2014/main" id="{B77548B3-8674-628B-DD08-D9E0FBE54579}"/>
              </a:ext>
            </a:extLst>
          </p:cNvPr>
          <p:cNvSpPr txBox="1"/>
          <p:nvPr/>
        </p:nvSpPr>
        <p:spPr>
          <a:xfrm>
            <a:off x="4528456" y="1282093"/>
            <a:ext cx="3646715" cy="4601260"/>
          </a:xfrm>
          <a:prstGeom prst="rect">
            <a:avLst/>
          </a:prstGeom>
          <a:solidFill>
            <a:srgbClr val="EEF2F7"/>
          </a:solidFill>
        </p:spPr>
        <p:txBody>
          <a:bodyPr wrap="square" rtlCol="0">
            <a:noAutofit/>
          </a:bodyPr>
          <a:lstStyle/>
          <a:p>
            <a:pPr algn="ctr"/>
            <a:r>
              <a:rPr lang="es-MX" sz="1800" b="1" i="0" u="none" strike="noStrike" baseline="0" dirty="0">
                <a:solidFill>
                  <a:srgbClr val="2C3A4F"/>
                </a:solidFill>
                <a:latin typeface="Gilroy-Bold"/>
              </a:rPr>
              <a:t>Beneficios voluntarios: </a:t>
            </a:r>
            <a:br>
              <a:rPr lang="es-MX" sz="1800" b="1" i="0" u="none" strike="noStrike" baseline="0" dirty="0">
                <a:solidFill>
                  <a:srgbClr val="2C3A4F"/>
                </a:solidFill>
                <a:latin typeface="Gilroy-Bold"/>
              </a:rPr>
            </a:br>
            <a:r>
              <a:rPr lang="es-MX" sz="1800" b="1" i="0" u="none" strike="noStrike" baseline="0" dirty="0" err="1">
                <a:solidFill>
                  <a:srgbClr val="2C3A4F"/>
                </a:solidFill>
                <a:latin typeface="Gilroy-Bold"/>
              </a:rPr>
              <a:t>Reliance</a:t>
            </a:r>
            <a:r>
              <a:rPr lang="es-MX" sz="1800" b="1" i="0" u="none" strike="noStrike" baseline="0" dirty="0">
                <a:solidFill>
                  <a:srgbClr val="2C3A4F"/>
                </a:solidFill>
                <a:latin typeface="Gilroy-Bold"/>
              </a:rPr>
              <a:t> Matrix </a:t>
            </a:r>
          </a:p>
          <a:p>
            <a:pPr algn="ctr"/>
            <a:r>
              <a:rPr lang="es-MX" sz="1800" b="0" i="0" u="sng" strike="noStrike" baseline="0" dirty="0">
                <a:solidFill>
                  <a:srgbClr val="2C3A4F"/>
                </a:solidFill>
                <a:latin typeface="Gilroy-Bold"/>
              </a:rPr>
              <a:t>www.DayforceHCM.com </a:t>
            </a:r>
          </a:p>
          <a:p>
            <a:endParaRPr lang="en-US" sz="1600" b="0" i="0" u="none" strike="noStrike" baseline="0" dirty="0">
              <a:solidFill>
                <a:srgbClr val="211D1E"/>
              </a:solidFill>
              <a:latin typeface="Gilroy-Regular"/>
            </a:endParaRPr>
          </a:p>
          <a:p>
            <a:r>
              <a:rPr lang="es-MX" sz="1400" b="0" i="0" u="none" strike="noStrike" baseline="0" dirty="0">
                <a:solidFill>
                  <a:srgbClr val="211D1E"/>
                </a:solidFill>
                <a:latin typeface="Gilroy-Regular"/>
              </a:rPr>
              <a:t>Considere los beneficios voluntarios a través de </a:t>
            </a:r>
            <a:r>
              <a:rPr lang="es-MX" sz="1400" b="0" i="0" u="none" strike="noStrike" baseline="0" dirty="0" err="1">
                <a:solidFill>
                  <a:srgbClr val="211D1E"/>
                </a:solidFill>
                <a:latin typeface="Gilroy-Regular"/>
              </a:rPr>
              <a:t>Reliance</a:t>
            </a:r>
            <a:r>
              <a:rPr lang="es-MX" sz="1400" b="0" i="0" u="none" strike="noStrike" baseline="0" dirty="0">
                <a:solidFill>
                  <a:srgbClr val="211D1E"/>
                </a:solidFill>
                <a:latin typeface="Gilroy-Regular"/>
              </a:rPr>
              <a:t> Standard. </a:t>
            </a:r>
          </a:p>
          <a:p>
            <a:endParaRPr lang="en-US" sz="1400" b="0" i="0" u="none" strike="noStrike" baseline="0" dirty="0">
              <a:latin typeface="Gilroy-Regular"/>
            </a:endParaRPr>
          </a:p>
          <a:p>
            <a:r>
              <a:rPr lang="es-MX" sz="1400" b="0" i="0" u="none" strike="noStrike" baseline="0" dirty="0">
                <a:latin typeface="Gilroy-Regular"/>
              </a:rPr>
              <a:t>Inscríbase a usted, su cónyuge y sus hijos </a:t>
            </a:r>
            <a:br>
              <a:rPr lang="es-MX" sz="1400" b="0" i="0" u="none" strike="noStrike" baseline="0" dirty="0">
                <a:latin typeface="Gilroy-Regular"/>
              </a:rPr>
            </a:br>
            <a:r>
              <a:rPr lang="es-MX" sz="1400" b="0" i="0" u="none" strike="noStrike" baseline="0" dirty="0">
                <a:latin typeface="Gilroy-Regular"/>
              </a:rPr>
              <a:t>para tener: </a:t>
            </a:r>
          </a:p>
          <a:p>
            <a:pPr marL="285750" indent="-285750">
              <a:buFont typeface="Arial" panose="020B0604020202020204" pitchFamily="34" charset="0"/>
              <a:buChar char="•"/>
            </a:pPr>
            <a:r>
              <a:rPr lang="es-MX" sz="1400" b="0" i="0" u="none" strike="noStrike" baseline="0" dirty="0">
                <a:latin typeface="Gilroy-Regular"/>
              </a:rPr>
              <a:t>Seguro para accidentes </a:t>
            </a:r>
          </a:p>
          <a:p>
            <a:pPr marL="285750" indent="-285750">
              <a:buFont typeface="Arial" panose="020B0604020202020204" pitchFamily="34" charset="0"/>
              <a:buChar char="•"/>
            </a:pPr>
            <a:r>
              <a:rPr lang="es-MX" sz="1400" b="0" i="0" u="none" strike="noStrike" baseline="0" dirty="0">
                <a:latin typeface="Gilroy-Regular"/>
              </a:rPr>
              <a:t>Seguro para enfermedad crítica </a:t>
            </a:r>
          </a:p>
          <a:p>
            <a:pPr marL="285750" indent="-285750">
              <a:buFont typeface="Arial" panose="020B0604020202020204" pitchFamily="34" charset="0"/>
              <a:buChar char="•"/>
            </a:pPr>
            <a:r>
              <a:rPr lang="es-MX" sz="1400" b="0" i="0" u="none" strike="noStrike" baseline="0" dirty="0">
                <a:latin typeface="Gilroy-Regular"/>
              </a:rPr>
              <a:t>Indemnización hospitalaria </a:t>
            </a:r>
          </a:p>
          <a:p>
            <a:endParaRPr lang="en-US" sz="1400" b="0" i="0" u="none" strike="noStrike" baseline="0" dirty="0">
              <a:latin typeface="Gilroy-Regular"/>
            </a:endParaRPr>
          </a:p>
          <a:p>
            <a:r>
              <a:rPr lang="es-MX" sz="1400" b="0" i="0" u="none" strike="noStrike" baseline="0" dirty="0">
                <a:latin typeface="Gilroy-Regular"/>
              </a:rPr>
              <a:t>Inscríbase solo a usted para tener: </a:t>
            </a:r>
          </a:p>
          <a:p>
            <a:pPr marL="285750" indent="-285750">
              <a:buFont typeface="Arial" panose="020B0604020202020204" pitchFamily="34" charset="0"/>
              <a:buChar char="•"/>
            </a:pPr>
            <a:r>
              <a:rPr lang="es-MX" sz="1400" b="0" i="0" u="none" strike="noStrike" baseline="0" dirty="0">
                <a:latin typeface="Gilroy-Regular"/>
              </a:rPr>
              <a:t>Discapacidad a corto plazo </a:t>
            </a:r>
          </a:p>
        </p:txBody>
      </p:sp>
      <p:sp>
        <p:nvSpPr>
          <p:cNvPr id="5" name="TextBox 4">
            <a:extLst>
              <a:ext uri="{FF2B5EF4-FFF2-40B4-BE49-F238E27FC236}">
                <a16:creationId xmlns:a16="http://schemas.microsoft.com/office/drawing/2014/main" id="{0942DC6E-045B-E3E2-0F3F-00B95DB0C643}"/>
              </a:ext>
            </a:extLst>
          </p:cNvPr>
          <p:cNvSpPr txBox="1"/>
          <p:nvPr/>
        </p:nvSpPr>
        <p:spPr>
          <a:xfrm>
            <a:off x="8417959" y="1282093"/>
            <a:ext cx="3492888" cy="4601260"/>
          </a:xfrm>
          <a:prstGeom prst="rect">
            <a:avLst/>
          </a:prstGeom>
          <a:solidFill>
            <a:srgbClr val="EEF2F7"/>
          </a:solidFill>
        </p:spPr>
        <p:txBody>
          <a:bodyPr wrap="square" rtlCol="0">
            <a:noAutofit/>
          </a:bodyPr>
          <a:lstStyle/>
          <a:p>
            <a:pPr algn="ctr"/>
            <a:r>
              <a:rPr lang="es-MX" sz="1800" b="1" i="0" u="none" strike="noStrike" baseline="0" dirty="0">
                <a:solidFill>
                  <a:srgbClr val="2C3A4F"/>
                </a:solidFill>
                <a:latin typeface="Gilroy-Bold"/>
              </a:rPr>
              <a:t>Seguro de vida permanente + Atención a largo plazo: AGIS </a:t>
            </a:r>
          </a:p>
          <a:p>
            <a:pPr algn="ctr"/>
            <a:r>
              <a:rPr lang="es-MX" sz="1800" b="0" i="0" u="sng" strike="noStrike" baseline="0" dirty="0">
                <a:solidFill>
                  <a:srgbClr val="2C3A4F"/>
                </a:solidFill>
                <a:latin typeface="Gilroy-Bold"/>
              </a:rPr>
              <a:t>smpltc.com </a:t>
            </a:r>
          </a:p>
          <a:p>
            <a:endParaRPr lang="en-US" sz="1600" b="0" i="0" u="none" strike="noStrike" baseline="0" dirty="0">
              <a:solidFill>
                <a:srgbClr val="211D1E"/>
              </a:solidFill>
              <a:latin typeface="Gilroy-Regular"/>
            </a:endParaRPr>
          </a:p>
          <a:p>
            <a:r>
              <a:rPr lang="es-MX" sz="1400" b="0" i="0" u="none" strike="noStrike" baseline="0" dirty="0">
                <a:solidFill>
                  <a:srgbClr val="211D1E"/>
                </a:solidFill>
                <a:latin typeface="Gilroy-Regular"/>
              </a:rPr>
              <a:t>Inscríbase en estos nuevos beneficios diseñados para ayudar a pagar el costo de la atención a largo plazo. </a:t>
            </a:r>
          </a:p>
          <a:p>
            <a:endParaRPr lang="en-US" sz="1400" dirty="0">
              <a:solidFill>
                <a:srgbClr val="211D1E"/>
              </a:solidFill>
              <a:latin typeface="Gilroy-Regular"/>
            </a:endParaRPr>
          </a:p>
          <a:p>
            <a:r>
              <a:rPr lang="es-MX" sz="1400" b="0" i="0" u="none" strike="noStrike" baseline="0" dirty="0">
                <a:solidFill>
                  <a:srgbClr val="211D1E"/>
                </a:solidFill>
                <a:latin typeface="Gilroy-Regular"/>
              </a:rPr>
              <a:t>Visite el sitio para aprender más, calcular sus tarifas y solicitar cobertura. </a:t>
            </a:r>
          </a:p>
          <a:p>
            <a:endParaRPr lang="en-US" sz="1400" b="0" i="0" u="none" strike="noStrike" baseline="0" dirty="0">
              <a:solidFill>
                <a:srgbClr val="211D1E"/>
              </a:solidFill>
              <a:latin typeface="Gilroy-Regular"/>
            </a:endParaRPr>
          </a:p>
          <a:p>
            <a:r>
              <a:rPr lang="es-MX" sz="1400" i="0" u="none" strike="noStrike" baseline="0" dirty="0">
                <a:solidFill>
                  <a:srgbClr val="211D1E"/>
                </a:solidFill>
                <a:latin typeface="Gilroy-Bold" panose="00000800000000000000" pitchFamily="2" charset="0"/>
              </a:rPr>
              <a:t>Sugerencia: </a:t>
            </a:r>
            <a:r>
              <a:rPr lang="es-MX" sz="1400" b="0" i="0" u="none" strike="noStrike" baseline="0" dirty="0">
                <a:solidFill>
                  <a:srgbClr val="211D1E"/>
                </a:solidFill>
                <a:latin typeface="Gilroy-Regular"/>
              </a:rPr>
              <a:t>Esta Inscripción Abierta es la oportunidad que tiene una sola vez para obtener cobertura sin necesidad de preguntas médicas ni exámenes para los empleados elegibles hasta los 70 años. </a:t>
            </a:r>
          </a:p>
        </p:txBody>
      </p:sp>
      <p:sp>
        <p:nvSpPr>
          <p:cNvPr id="3" name="Slide Number Placeholder 2">
            <a:extLst>
              <a:ext uri="{FF2B5EF4-FFF2-40B4-BE49-F238E27FC236}">
                <a16:creationId xmlns:a16="http://schemas.microsoft.com/office/drawing/2014/main" id="{09263AD0-3245-E81B-9060-52D8E37F9DBB}"/>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4</a:t>
            </a:fld>
            <a:endParaRPr lang="en-US"/>
          </a:p>
        </p:txBody>
      </p:sp>
      <p:sp>
        <p:nvSpPr>
          <p:cNvPr id="8" name="Title 7">
            <a:extLst>
              <a:ext uri="{FF2B5EF4-FFF2-40B4-BE49-F238E27FC236}">
                <a16:creationId xmlns:a16="http://schemas.microsoft.com/office/drawing/2014/main" id="{E82D165C-38E9-A591-6113-5ABD94DF192A}"/>
              </a:ext>
            </a:extLst>
          </p:cNvPr>
          <p:cNvSpPr>
            <a:spLocks noGrp="1"/>
          </p:cNvSpPr>
          <p:nvPr>
            <p:ph type="title"/>
          </p:nvPr>
        </p:nvSpPr>
        <p:spPr>
          <a:xfrm>
            <a:off x="430696" y="240038"/>
            <a:ext cx="9528313" cy="755858"/>
          </a:xfrm>
        </p:spPr>
        <p:txBody>
          <a:bodyPr>
            <a:normAutofit/>
          </a:bodyPr>
          <a:lstStyle/>
          <a:p>
            <a:r>
              <a:rPr lang="es-MX" dirty="0"/>
              <a:t>Cómo inscribirse</a:t>
            </a:r>
          </a:p>
        </p:txBody>
      </p:sp>
    </p:spTree>
    <p:extLst>
      <p:ext uri="{BB962C8B-B14F-4D97-AF65-F5344CB8AC3E}">
        <p14:creationId xmlns:p14="http://schemas.microsoft.com/office/powerpoint/2010/main" val="66413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749B7A-D28F-CD7E-8F33-844481CA61DD}"/>
              </a:ext>
            </a:extLst>
          </p:cNvPr>
          <p:cNvSpPr>
            <a:spLocks noGrp="1"/>
          </p:cNvSpPr>
          <p:nvPr>
            <p:ph idx="1"/>
          </p:nvPr>
        </p:nvSpPr>
        <p:spPr>
          <a:xfrm>
            <a:off x="430213" y="1347788"/>
            <a:ext cx="6628613" cy="4351337"/>
          </a:xfrm>
        </p:spPr>
        <p:txBody>
          <a:bodyPr/>
          <a:lstStyle/>
          <a:p>
            <a:r>
              <a:rPr lang="es-MX" dirty="0"/>
              <a:t>Nuevas categorías de cobertura para beneficios médicos, dentales y de la vista</a:t>
            </a:r>
          </a:p>
          <a:p>
            <a:r>
              <a:rPr lang="es-MX" dirty="0"/>
              <a:t>Cambios al plan médico</a:t>
            </a:r>
          </a:p>
          <a:p>
            <a:r>
              <a:rPr lang="es-MX" dirty="0"/>
              <a:t>Mejoras a la red de medicamentos recetados</a:t>
            </a:r>
          </a:p>
          <a:p>
            <a:r>
              <a:rPr lang="es-MX" dirty="0"/>
              <a:t>Requisitos simplificados del programa </a:t>
            </a:r>
            <a:br>
              <a:rPr lang="es-MX" dirty="0"/>
            </a:br>
            <a:r>
              <a:rPr lang="es-MX" dirty="0"/>
              <a:t>de bienestar</a:t>
            </a:r>
          </a:p>
          <a:p>
            <a:r>
              <a:rPr lang="es-MX" dirty="0"/>
              <a:t>Nuevo seguro de vida permanente + beneficio de </a:t>
            </a:r>
            <a:r>
              <a:rPr lang="es-MX" dirty="0" err="1"/>
              <a:t>LTC</a:t>
            </a:r>
            <a:endParaRPr lang="es-MX" dirty="0"/>
          </a:p>
        </p:txBody>
      </p:sp>
      <p:sp>
        <p:nvSpPr>
          <p:cNvPr id="3" name="Slide Number Placeholder 2">
            <a:extLst>
              <a:ext uri="{FF2B5EF4-FFF2-40B4-BE49-F238E27FC236}">
                <a16:creationId xmlns:a16="http://schemas.microsoft.com/office/drawing/2014/main" id="{81A756A1-DEB9-5D00-A725-B383EE75D978}"/>
              </a:ext>
            </a:extLst>
          </p:cNvPr>
          <p:cNvSpPr>
            <a:spLocks noGrp="1"/>
          </p:cNvSpPr>
          <p:nvPr>
            <p:ph type="sldNum" sz="quarter" idx="12"/>
          </p:nvPr>
        </p:nvSpPr>
        <p:spPr>
          <a:xfrm>
            <a:off x="9304283" y="6450241"/>
            <a:ext cx="2743200" cy="365125"/>
          </a:xfrm>
        </p:spPr>
        <p:txBody>
          <a:bodyPr/>
          <a:lstStyle/>
          <a:p>
            <a:fld id="{D1D6ED88-3662-4767-8108-3D34BDB7CBE2}" type="slidenum">
              <a:rPr lang="en-US" smtClean="0"/>
              <a:pPr/>
              <a:t>5</a:t>
            </a:fld>
            <a:endParaRPr lang="en-US"/>
          </a:p>
        </p:txBody>
      </p:sp>
      <p:sp>
        <p:nvSpPr>
          <p:cNvPr id="6" name="Title 5">
            <a:extLst>
              <a:ext uri="{FF2B5EF4-FFF2-40B4-BE49-F238E27FC236}">
                <a16:creationId xmlns:a16="http://schemas.microsoft.com/office/drawing/2014/main" id="{030F67EB-37CC-B7B0-61B9-1C11D5B5DC6C}"/>
              </a:ext>
            </a:extLst>
          </p:cNvPr>
          <p:cNvSpPr>
            <a:spLocks noGrp="1"/>
          </p:cNvSpPr>
          <p:nvPr>
            <p:ph type="title"/>
          </p:nvPr>
        </p:nvSpPr>
        <p:spPr>
          <a:xfrm>
            <a:off x="430696" y="240038"/>
            <a:ext cx="9528313" cy="755858"/>
          </a:xfrm>
        </p:spPr>
        <p:txBody>
          <a:bodyPr>
            <a:normAutofit/>
          </a:bodyPr>
          <a:lstStyle/>
          <a:p>
            <a:r>
              <a:rPr lang="es-MX" dirty="0"/>
              <a:t>Cambios clave para 2025</a:t>
            </a:r>
          </a:p>
        </p:txBody>
      </p:sp>
      <p:pic>
        <p:nvPicPr>
          <p:cNvPr id="20" name="Picture 19" descr="A young child playing with a person&#10;&#10;Description automatically generated">
            <a:extLst>
              <a:ext uri="{FF2B5EF4-FFF2-40B4-BE49-F238E27FC236}">
                <a16:creationId xmlns:a16="http://schemas.microsoft.com/office/drawing/2014/main" id="{DA227B02-8854-5F3B-0075-1492736405C9}"/>
              </a:ext>
            </a:extLst>
          </p:cNvPr>
          <p:cNvPicPr>
            <a:picLocks noChangeAspect="1"/>
          </p:cNvPicPr>
          <p:nvPr/>
        </p:nvPicPr>
        <p:blipFill rotWithShape="1">
          <a:blip r:embed="rId2">
            <a:extLst>
              <a:ext uri="{28A0092B-C50C-407E-A947-70E740481C1C}">
                <a14:useLocalDpi xmlns:a14="http://schemas.microsoft.com/office/drawing/2010/main" val="0"/>
              </a:ext>
            </a:extLst>
          </a:blip>
          <a:srcRect l="11312" r="14032"/>
          <a:stretch/>
        </p:blipFill>
        <p:spPr>
          <a:xfrm>
            <a:off x="7793729" y="1395663"/>
            <a:ext cx="4398271" cy="3930316"/>
          </a:xfrm>
          <a:prstGeom prst="rect">
            <a:avLst/>
          </a:prstGeom>
        </p:spPr>
      </p:pic>
    </p:spTree>
    <p:extLst>
      <p:ext uri="{BB962C8B-B14F-4D97-AF65-F5344CB8AC3E}">
        <p14:creationId xmlns:p14="http://schemas.microsoft.com/office/powerpoint/2010/main" val="124960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40397" y="-45846"/>
            <a:ext cx="10515600" cy="1325563"/>
          </a:xfrm>
        </p:spPr>
        <p:txBody>
          <a:bodyPr>
            <a:normAutofit/>
          </a:bodyPr>
          <a:lstStyle/>
          <a:p>
            <a:r>
              <a:rPr lang="es-MX"/>
              <a:t>Cambios clave para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16146" y="1292664"/>
            <a:ext cx="5375056" cy="483586"/>
          </a:xfrm>
          <a:solidFill>
            <a:srgbClr val="182637"/>
          </a:solidFill>
        </p:spPr>
        <p:txBody>
          <a:bodyPr tIns="91440" anchor="ctr" anchorCtr="0"/>
          <a:lstStyle/>
          <a:p>
            <a:r>
              <a:rPr lang="es-MX" b="0">
                <a:solidFill>
                  <a:schemeClr val="bg1"/>
                </a:solidFill>
                <a:latin typeface="Gilroy-Bold" panose="00000800000000000000" pitchFamily="2" charset="0"/>
              </a:rPr>
              <a:t>Nuevas categorías de cobertura</a:t>
            </a: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16146" y="1885724"/>
            <a:ext cx="5488043" cy="3684588"/>
          </a:xfrm>
        </p:spPr>
        <p:txBody>
          <a:bodyPr>
            <a:noAutofit/>
          </a:bodyPr>
          <a:lstStyle/>
          <a:p>
            <a:r>
              <a:rPr lang="es-MX" sz="1800" dirty="0"/>
              <a:t>Pasa de tres a cuatro categorías</a:t>
            </a:r>
          </a:p>
          <a:p>
            <a:r>
              <a:rPr lang="es-MX" sz="1800" dirty="0"/>
              <a:t>Más control sobre sus costos con categorías que reflejan mejor sus necesidades</a:t>
            </a:r>
          </a:p>
          <a:p>
            <a:r>
              <a:rPr lang="es-MX" sz="1800" dirty="0"/>
              <a:t>Se basa en lo que usted escoge cubrir con los planes médicos, dentales y de la vista</a:t>
            </a:r>
          </a:p>
          <a:p>
            <a:pPr lvl="1"/>
            <a:r>
              <a:rPr lang="es-MX" sz="1800" dirty="0"/>
              <a:t>Empleado solamente</a:t>
            </a:r>
          </a:p>
          <a:p>
            <a:pPr lvl="1"/>
            <a:r>
              <a:rPr lang="es-MX" sz="1800" dirty="0"/>
              <a:t>Empleado más cónyuge</a:t>
            </a:r>
          </a:p>
          <a:p>
            <a:pPr lvl="1"/>
            <a:r>
              <a:rPr lang="es-MX" sz="1800" dirty="0"/>
              <a:t>Empleado más hijos</a:t>
            </a:r>
          </a:p>
          <a:p>
            <a:pPr lvl="1"/>
            <a:r>
              <a:rPr lang="es-MX" sz="1800" dirty="0"/>
              <a:t>Empleado más familia</a:t>
            </a:r>
          </a:p>
          <a:p>
            <a:r>
              <a:rPr lang="es-MX" sz="1800" dirty="0"/>
              <a:t>Sus deducciones de nómina pueden aumentar o disminuir dependiendo de su nueva categoría</a:t>
            </a:r>
          </a:p>
        </p:txBody>
      </p:sp>
      <p:sp>
        <p:nvSpPr>
          <p:cNvPr id="3" name="Text Placeholder 2">
            <a:extLst>
              <a:ext uri="{FF2B5EF4-FFF2-40B4-BE49-F238E27FC236}">
                <a16:creationId xmlns:a16="http://schemas.microsoft.com/office/drawing/2014/main" id="{DBA9A27A-7E43-F9A3-58E8-B965F5509D65}"/>
              </a:ext>
            </a:extLst>
          </p:cNvPr>
          <p:cNvSpPr>
            <a:spLocks noGrp="1"/>
          </p:cNvSpPr>
          <p:nvPr>
            <p:ph type="body" sz="quarter" idx="3"/>
          </p:nvPr>
        </p:nvSpPr>
        <p:spPr>
          <a:xfrm>
            <a:off x="6078815" y="1292664"/>
            <a:ext cx="5817116" cy="497655"/>
          </a:xfrm>
          <a:solidFill>
            <a:srgbClr val="182637"/>
          </a:solidFill>
        </p:spPr>
        <p:txBody>
          <a:bodyPr tIns="91440" anchor="ctr" anchorCtr="0"/>
          <a:lstStyle/>
          <a:p>
            <a:r>
              <a:rPr lang="es-MX">
                <a:solidFill>
                  <a:schemeClr val="bg1"/>
                </a:solidFill>
                <a:latin typeface="Gilroy-Bold" panose="00000800000000000000" pitchFamily="2" charset="0"/>
              </a:rPr>
              <a:t>Cambios al plan médico</a:t>
            </a:r>
          </a:p>
        </p:txBody>
      </p:sp>
      <p:sp>
        <p:nvSpPr>
          <p:cNvPr id="4" name="Content Placeholder 3">
            <a:extLst>
              <a:ext uri="{FF2B5EF4-FFF2-40B4-BE49-F238E27FC236}">
                <a16:creationId xmlns:a16="http://schemas.microsoft.com/office/drawing/2014/main" id="{69592BB1-D335-3332-66B2-179B13ABC141}"/>
              </a:ext>
            </a:extLst>
          </p:cNvPr>
          <p:cNvSpPr>
            <a:spLocks noGrp="1"/>
          </p:cNvSpPr>
          <p:nvPr>
            <p:ph sz="quarter" idx="4"/>
          </p:nvPr>
        </p:nvSpPr>
        <p:spPr>
          <a:xfrm>
            <a:off x="6078815" y="1885724"/>
            <a:ext cx="5853111" cy="2407602"/>
          </a:xfrm>
        </p:spPr>
        <p:txBody>
          <a:bodyPr>
            <a:noAutofit/>
          </a:bodyPr>
          <a:lstStyle/>
          <a:p>
            <a:r>
              <a:rPr lang="es-MX" sz="1800" dirty="0"/>
              <a:t>Tres opciones de plan médico</a:t>
            </a:r>
          </a:p>
          <a:p>
            <a:r>
              <a:rPr lang="es-MX" sz="1800" dirty="0"/>
              <a:t>No hay cambios para el Plan Básico con </a:t>
            </a:r>
            <a:r>
              <a:rPr lang="es-MX" sz="1800" dirty="0" err="1"/>
              <a:t>HDHP</a:t>
            </a:r>
            <a:r>
              <a:rPr lang="es-MX" sz="1800" dirty="0"/>
              <a:t> ni el Plan de Valor con </a:t>
            </a:r>
            <a:r>
              <a:rPr lang="es-MX" sz="1800" dirty="0" err="1"/>
              <a:t>HDHP</a:t>
            </a:r>
            <a:endParaRPr lang="es-MX" sz="1800" dirty="0"/>
          </a:p>
          <a:p>
            <a:r>
              <a:rPr lang="es-MX" sz="1800" dirty="0"/>
              <a:t>Costos simplificados para las visitas al consultorio con </a:t>
            </a:r>
            <a:br>
              <a:rPr lang="es-MX" sz="1800" dirty="0"/>
            </a:br>
            <a:r>
              <a:rPr lang="es-MX" sz="1800" dirty="0"/>
              <a:t>el </a:t>
            </a:r>
            <a:r>
              <a:rPr lang="es-MX" sz="1800" dirty="0" err="1"/>
              <a:t>PPO</a:t>
            </a:r>
            <a:r>
              <a:rPr lang="es-MX" sz="1800" dirty="0"/>
              <a:t>:</a:t>
            </a:r>
          </a:p>
          <a:p>
            <a:pPr lvl="1"/>
            <a:r>
              <a:rPr lang="es-MX" sz="1800" dirty="0"/>
              <a:t>Pasar de 10% de coseguro a un copago fijo </a:t>
            </a:r>
          </a:p>
          <a:p>
            <a:pPr lvl="1"/>
            <a:r>
              <a:rPr lang="es-MX" sz="1800" dirty="0"/>
              <a:t>Consultas de atención primaria de $25</a:t>
            </a:r>
          </a:p>
          <a:p>
            <a:pPr lvl="1"/>
            <a:r>
              <a:rPr lang="es-MX" sz="1800" dirty="0"/>
              <a:t>Consultas con especialista de $40 </a:t>
            </a:r>
          </a:p>
        </p:txBody>
      </p:sp>
      <p:sp>
        <p:nvSpPr>
          <p:cNvPr id="5" name="Slide Number Placeholder 4">
            <a:extLst>
              <a:ext uri="{FF2B5EF4-FFF2-40B4-BE49-F238E27FC236}">
                <a16:creationId xmlns:a16="http://schemas.microsoft.com/office/drawing/2014/main" id="{8FBB964D-BDF1-ACD2-683B-37012E2DBFBB}"/>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6</a:t>
            </a:fld>
            <a:endParaRPr lang="en-US"/>
          </a:p>
        </p:txBody>
      </p:sp>
      <p:sp>
        <p:nvSpPr>
          <p:cNvPr id="11" name="TextBox 10">
            <a:extLst>
              <a:ext uri="{FF2B5EF4-FFF2-40B4-BE49-F238E27FC236}">
                <a16:creationId xmlns:a16="http://schemas.microsoft.com/office/drawing/2014/main" id="{A243A936-6A45-DA2B-79DD-627604C58877}"/>
              </a:ext>
            </a:extLst>
          </p:cNvPr>
          <p:cNvSpPr txBox="1"/>
          <p:nvPr/>
        </p:nvSpPr>
        <p:spPr>
          <a:xfrm>
            <a:off x="6194427" y="4632500"/>
            <a:ext cx="5701504" cy="1685077"/>
          </a:xfrm>
          <a:prstGeom prst="rect">
            <a:avLst/>
          </a:prstGeom>
          <a:solidFill>
            <a:srgbClr val="EEF2F7"/>
          </a:solidFill>
        </p:spPr>
        <p:txBody>
          <a:bodyPr wrap="square" lIns="182880" tIns="91440" rIns="182880" bIns="91440" rtlCol="0">
            <a:spAutoFit/>
          </a:bodyPr>
          <a:lstStyle/>
          <a:p>
            <a:pPr>
              <a:spcAft>
                <a:spcPts val="300"/>
              </a:spcAft>
            </a:pPr>
            <a:r>
              <a:rPr lang="es-MX" b="1" i="0" u="none" strike="noStrike" baseline="0" dirty="0">
                <a:solidFill>
                  <a:srgbClr val="211D1E"/>
                </a:solidFill>
                <a:latin typeface="Gilroy-Bold"/>
              </a:rPr>
              <a:t>¿Qué es lo que no cambia?</a:t>
            </a:r>
          </a:p>
          <a:p>
            <a:pPr marL="285750" indent="-285750">
              <a:spcAft>
                <a:spcPts val="300"/>
              </a:spcAft>
              <a:buFont typeface="Arial" panose="020B0604020202020204" pitchFamily="34" charset="0"/>
              <a:buChar char="•"/>
            </a:pPr>
            <a:r>
              <a:rPr lang="es-MX" b="0" i="0" u="none" strike="noStrike" baseline="0" dirty="0">
                <a:solidFill>
                  <a:srgbClr val="211D1E"/>
                </a:solidFill>
                <a:latin typeface="Gilroy-Regular" panose="00000500000000000000" pitchFamily="2" charset="0"/>
              </a:rPr>
              <a:t>Beneficios dentales</a:t>
            </a:r>
          </a:p>
          <a:p>
            <a:pPr marL="285750" indent="-285750">
              <a:spcAft>
                <a:spcPts val="300"/>
              </a:spcAft>
              <a:buFont typeface="Arial" panose="020B0604020202020204" pitchFamily="34" charset="0"/>
              <a:buChar char="•"/>
            </a:pPr>
            <a:r>
              <a:rPr lang="es-MX" dirty="0">
                <a:solidFill>
                  <a:srgbClr val="211D1E"/>
                </a:solidFill>
                <a:latin typeface="Gilroy-Regular" panose="00000500000000000000" pitchFamily="2" charset="0"/>
              </a:rPr>
              <a:t>Beneficios de la vista</a:t>
            </a:r>
          </a:p>
          <a:p>
            <a:pPr marL="285750" indent="-285750">
              <a:spcAft>
                <a:spcPts val="300"/>
              </a:spcAft>
              <a:buFont typeface="Arial" panose="020B0604020202020204" pitchFamily="34" charset="0"/>
              <a:buChar char="•"/>
            </a:pPr>
            <a:r>
              <a:rPr lang="es-MX" b="0" i="0" u="none" strike="noStrike" baseline="0" dirty="0">
                <a:solidFill>
                  <a:srgbClr val="211D1E"/>
                </a:solidFill>
                <a:latin typeface="Gilroy-Regular" panose="00000500000000000000" pitchFamily="2" charset="0"/>
              </a:rPr>
              <a:t>Seguro de discapacidad y de vida proporcionado por la compañía </a:t>
            </a:r>
          </a:p>
        </p:txBody>
      </p:sp>
    </p:spTree>
    <p:extLst>
      <p:ext uri="{BB962C8B-B14F-4D97-AF65-F5344CB8AC3E}">
        <p14:creationId xmlns:p14="http://schemas.microsoft.com/office/powerpoint/2010/main" val="170824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39738" y="-46038"/>
            <a:ext cx="10515600" cy="1325563"/>
          </a:xfrm>
        </p:spPr>
        <p:txBody>
          <a:bodyPr>
            <a:normAutofit/>
          </a:bodyPr>
          <a:lstStyle/>
          <a:p>
            <a:r>
              <a:rPr lang="es-MX"/>
              <a:t>Cambios clave para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34649" y="1321565"/>
            <a:ext cx="5293489" cy="470898"/>
          </a:xfrm>
          <a:solidFill>
            <a:srgbClr val="182637"/>
          </a:solidFill>
        </p:spPr>
        <p:txBody>
          <a:bodyPr wrap="square" tIns="91440" bIns="45720">
            <a:spAutoFit/>
          </a:bodyPr>
          <a:lstStyle/>
          <a:p>
            <a:r>
              <a:rPr lang="es-MX">
                <a:solidFill>
                  <a:schemeClr val="bg1"/>
                </a:solidFill>
                <a:latin typeface="Gilroy-Bold" panose="00000800000000000000" pitchFamily="2" charset="0"/>
              </a:rPr>
              <a:t>Red de medicamentos recetados</a:t>
            </a: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34649" y="1876481"/>
            <a:ext cx="4973374" cy="4350148"/>
          </a:xfrm>
        </p:spPr>
        <p:txBody>
          <a:bodyPr>
            <a:noAutofit/>
          </a:bodyPr>
          <a:lstStyle/>
          <a:p>
            <a:r>
              <a:rPr lang="es-MX" sz="2200" dirty="0"/>
              <a:t>Mejoras para darle más opciones </a:t>
            </a:r>
            <a:br>
              <a:rPr lang="es-MX" sz="2200" dirty="0"/>
            </a:br>
            <a:r>
              <a:rPr lang="es-MX" sz="2200" dirty="0"/>
              <a:t>y flexibilidad</a:t>
            </a:r>
          </a:p>
          <a:p>
            <a:r>
              <a:rPr lang="es-MX" sz="2200" dirty="0"/>
              <a:t>Cambiar a la Red </a:t>
            </a:r>
            <a:r>
              <a:rPr lang="es-MX" sz="2200" dirty="0" err="1"/>
              <a:t>Retail</a:t>
            </a:r>
            <a:r>
              <a:rPr lang="es-MX" sz="2200" dirty="0"/>
              <a:t> 90 con </a:t>
            </a:r>
            <a:r>
              <a:rPr lang="es-MX" sz="2200" dirty="0" err="1"/>
              <a:t>Carelon</a:t>
            </a:r>
            <a:r>
              <a:rPr lang="es-MX" sz="2200" dirty="0"/>
              <a:t> </a:t>
            </a:r>
          </a:p>
          <a:p>
            <a:r>
              <a:rPr lang="es-MX" sz="2200" dirty="0"/>
              <a:t>La red ampliada tiene más farmacias de venta al por menor en todo el país, </a:t>
            </a:r>
            <a:r>
              <a:rPr lang="es-MX" sz="2200" b="1" dirty="0">
                <a:solidFill>
                  <a:srgbClr val="2C3B4F"/>
                </a:solidFill>
              </a:rPr>
              <a:t>¡incluyendo Walmart</a:t>
            </a:r>
            <a:r>
              <a:rPr lang="es-MX" sz="2200" dirty="0"/>
              <a:t>!</a:t>
            </a:r>
          </a:p>
          <a:p>
            <a:r>
              <a:rPr lang="es-MX" sz="2200" dirty="0"/>
              <a:t>Más flexibilidad para obtener un suministro de 90 días de medicamento de mantenimiento por el mismo costo que un pedido por corro en más de 26,000 farmacias de venta al por menor en todo el país (¡no se limita a </a:t>
            </a:r>
            <a:r>
              <a:rPr lang="es-MX" sz="2200" dirty="0" err="1"/>
              <a:t>CVS</a:t>
            </a:r>
            <a:r>
              <a:rPr lang="es-MX" sz="2200" dirty="0"/>
              <a:t>!) </a:t>
            </a:r>
          </a:p>
        </p:txBody>
      </p:sp>
      <p:sp>
        <p:nvSpPr>
          <p:cNvPr id="3" name="Text Placeholder 2">
            <a:extLst>
              <a:ext uri="{FF2B5EF4-FFF2-40B4-BE49-F238E27FC236}">
                <a16:creationId xmlns:a16="http://schemas.microsoft.com/office/drawing/2014/main" id="{DBA9A27A-7E43-F9A3-58E8-B965F5509D65}"/>
              </a:ext>
            </a:extLst>
          </p:cNvPr>
          <p:cNvSpPr>
            <a:spLocks noGrp="1"/>
          </p:cNvSpPr>
          <p:nvPr>
            <p:ph type="body" sz="quarter" idx="3"/>
          </p:nvPr>
        </p:nvSpPr>
        <p:spPr>
          <a:xfrm>
            <a:off x="6067098" y="1321565"/>
            <a:ext cx="5293488" cy="470898"/>
          </a:xfrm>
          <a:solidFill>
            <a:srgbClr val="182637"/>
          </a:solidFill>
        </p:spPr>
        <p:txBody>
          <a:bodyPr wrap="square" tIns="91440" bIns="45720">
            <a:spAutoFit/>
          </a:bodyPr>
          <a:lstStyle/>
          <a:p>
            <a:r>
              <a:rPr lang="es-MX">
                <a:solidFill>
                  <a:schemeClr val="bg1"/>
                </a:solidFill>
                <a:latin typeface="Gilroy-Bold" panose="00000800000000000000" pitchFamily="2" charset="0"/>
              </a:rPr>
              <a:t>Programa de bienestar simplificado</a:t>
            </a:r>
          </a:p>
        </p:txBody>
      </p:sp>
      <p:sp>
        <p:nvSpPr>
          <p:cNvPr id="4" name="Content Placeholder 3">
            <a:extLst>
              <a:ext uri="{FF2B5EF4-FFF2-40B4-BE49-F238E27FC236}">
                <a16:creationId xmlns:a16="http://schemas.microsoft.com/office/drawing/2014/main" id="{69592BB1-D335-3332-66B2-179B13ABC141}"/>
              </a:ext>
            </a:extLst>
          </p:cNvPr>
          <p:cNvSpPr>
            <a:spLocks noGrp="1"/>
          </p:cNvSpPr>
          <p:nvPr>
            <p:ph sz="quarter" idx="4"/>
          </p:nvPr>
        </p:nvSpPr>
        <p:spPr>
          <a:xfrm>
            <a:off x="6096000" y="1901115"/>
            <a:ext cx="5264586" cy="4325514"/>
          </a:xfrm>
        </p:spPr>
        <p:txBody>
          <a:bodyPr>
            <a:noAutofit/>
          </a:bodyPr>
          <a:lstStyle/>
          <a:p>
            <a:r>
              <a:rPr lang="es-MX" sz="2200"/>
              <a:t>Se cambió el enfoque para que usted tenga su mejor estado de salud al mismo tiempo que ahorra dinero</a:t>
            </a:r>
          </a:p>
          <a:p>
            <a:r>
              <a:rPr lang="es-MX" sz="2200"/>
              <a:t>Se eliminaron el cuestionario de riesgos de salud y los exámenes biométricos</a:t>
            </a:r>
          </a:p>
          <a:p>
            <a:r>
              <a:rPr lang="es-MX" sz="2200"/>
              <a:t>El único requisito es el examen anual de atención preventiva (el examen de mujer sana cumple este requisito) </a:t>
            </a:r>
          </a:p>
          <a:p>
            <a:r>
              <a:rPr lang="es-MX" sz="2200"/>
              <a:t>Usted (y su cónyuge, si está cubierto) deben hacerse un examen preventivo entre el 16 de octubre de 2024 y el 15 de octubre de 2025</a:t>
            </a:r>
          </a:p>
        </p:txBody>
      </p:sp>
      <p:sp>
        <p:nvSpPr>
          <p:cNvPr id="5" name="Slide Number Placeholder 4">
            <a:extLst>
              <a:ext uri="{FF2B5EF4-FFF2-40B4-BE49-F238E27FC236}">
                <a16:creationId xmlns:a16="http://schemas.microsoft.com/office/drawing/2014/main" id="{C0803413-7F59-E48D-FE31-D5CA8288B1AE}"/>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7</a:t>
            </a:fld>
            <a:endParaRPr lang="en-US"/>
          </a:p>
        </p:txBody>
      </p:sp>
    </p:spTree>
    <p:extLst>
      <p:ext uri="{BB962C8B-B14F-4D97-AF65-F5344CB8AC3E}">
        <p14:creationId xmlns:p14="http://schemas.microsoft.com/office/powerpoint/2010/main" val="345569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DE432-44C2-8036-E925-4BEE803D01B5}"/>
              </a:ext>
            </a:extLst>
          </p:cNvPr>
          <p:cNvSpPr>
            <a:spLocks noGrp="1"/>
          </p:cNvSpPr>
          <p:nvPr>
            <p:ph type="title"/>
          </p:nvPr>
        </p:nvSpPr>
        <p:spPr>
          <a:xfrm>
            <a:off x="439738" y="-54430"/>
            <a:ext cx="10515600" cy="1325563"/>
          </a:xfrm>
        </p:spPr>
        <p:txBody>
          <a:bodyPr>
            <a:normAutofit/>
          </a:bodyPr>
          <a:lstStyle/>
          <a:p>
            <a:r>
              <a:rPr lang="es-MX"/>
              <a:t>Cambios clave para 2025</a:t>
            </a:r>
          </a:p>
        </p:txBody>
      </p:sp>
      <p:sp>
        <p:nvSpPr>
          <p:cNvPr id="2" name="Text Placeholder 1">
            <a:extLst>
              <a:ext uri="{FF2B5EF4-FFF2-40B4-BE49-F238E27FC236}">
                <a16:creationId xmlns:a16="http://schemas.microsoft.com/office/drawing/2014/main" id="{3A1F4CCC-DEDE-6F25-032A-BA5640FC79D6}"/>
              </a:ext>
            </a:extLst>
          </p:cNvPr>
          <p:cNvSpPr>
            <a:spLocks noGrp="1"/>
          </p:cNvSpPr>
          <p:nvPr>
            <p:ph type="body" idx="1"/>
          </p:nvPr>
        </p:nvSpPr>
        <p:spPr>
          <a:xfrm>
            <a:off x="444143" y="1340399"/>
            <a:ext cx="11212511" cy="486213"/>
          </a:xfrm>
          <a:solidFill>
            <a:srgbClr val="182637"/>
          </a:solidFill>
        </p:spPr>
        <p:txBody>
          <a:bodyPr>
            <a:normAutofit/>
          </a:bodyPr>
          <a:lstStyle/>
          <a:p>
            <a:r>
              <a:rPr lang="es-MX" dirty="0">
                <a:solidFill>
                  <a:schemeClr val="bg1"/>
                </a:solidFill>
                <a:latin typeface="Gilroy-Bold" panose="00000800000000000000" pitchFamily="2" charset="0"/>
              </a:rPr>
              <a:t>Nueva oferta de beneficio de seguro de vida permanente + atención a largo plazo</a:t>
            </a:r>
          </a:p>
        </p:txBody>
      </p:sp>
      <p:sp>
        <p:nvSpPr>
          <p:cNvPr id="7" name="Content Placeholder 6">
            <a:extLst>
              <a:ext uri="{FF2B5EF4-FFF2-40B4-BE49-F238E27FC236}">
                <a16:creationId xmlns:a16="http://schemas.microsoft.com/office/drawing/2014/main" id="{EE749B7A-D28F-CD7E-8F33-844481CA61DD}"/>
              </a:ext>
            </a:extLst>
          </p:cNvPr>
          <p:cNvSpPr>
            <a:spLocks noGrp="1"/>
          </p:cNvSpPr>
          <p:nvPr>
            <p:ph sz="half" idx="2"/>
          </p:nvPr>
        </p:nvSpPr>
        <p:spPr>
          <a:xfrm>
            <a:off x="481778" y="1969048"/>
            <a:ext cx="11137242" cy="4426932"/>
          </a:xfrm>
        </p:spPr>
        <p:txBody>
          <a:bodyPr>
            <a:noAutofit/>
          </a:bodyPr>
          <a:lstStyle/>
          <a:p>
            <a:r>
              <a:rPr lang="es-MX" sz="2400" dirty="0"/>
              <a:t>Beneficio voluntario pagado por el empleado</a:t>
            </a:r>
          </a:p>
          <a:p>
            <a:r>
              <a:rPr lang="es-MX" sz="2400" dirty="0"/>
              <a:t>Dos beneficios en una sola póliza:</a:t>
            </a:r>
          </a:p>
          <a:p>
            <a:endParaRPr lang="en-US" dirty="0"/>
          </a:p>
          <a:p>
            <a:endParaRPr lang="en-US" dirty="0"/>
          </a:p>
          <a:p>
            <a:pPr marL="0" indent="0">
              <a:buNone/>
            </a:pPr>
            <a:endParaRPr lang="en-US" dirty="0"/>
          </a:p>
          <a:p>
            <a:pPr>
              <a:spcBef>
                <a:spcPts val="1800"/>
              </a:spcBef>
            </a:pPr>
            <a:r>
              <a:rPr lang="es-MX" sz="2400" dirty="0"/>
              <a:t>Tarifas basadas en la edad en el momento en que comienza la cobertura; las tarifas nunca aumentan</a:t>
            </a:r>
          </a:p>
          <a:p>
            <a:r>
              <a:rPr lang="es-MX" sz="2400" dirty="0"/>
              <a:t>Su cónyuge es elegible si usted solicita cobertura</a:t>
            </a:r>
          </a:p>
          <a:p>
            <a:r>
              <a:rPr lang="es-MX" sz="2400" dirty="0"/>
              <a:t>Esta Inscripción Abierta es la oportunidad que tiene una sola vez para la emisión garantizada (sin examen médico)</a:t>
            </a:r>
          </a:p>
        </p:txBody>
      </p:sp>
      <p:sp>
        <p:nvSpPr>
          <p:cNvPr id="3" name="Slide Number Placeholder 2">
            <a:extLst>
              <a:ext uri="{FF2B5EF4-FFF2-40B4-BE49-F238E27FC236}">
                <a16:creationId xmlns:a16="http://schemas.microsoft.com/office/drawing/2014/main" id="{C1B1DE9E-48F9-8AC8-5964-4EA148E92909}"/>
              </a:ext>
            </a:extLst>
          </p:cNvPr>
          <p:cNvSpPr>
            <a:spLocks noGrp="1"/>
          </p:cNvSpPr>
          <p:nvPr>
            <p:ph type="sldNum" sz="quarter" idx="12"/>
          </p:nvPr>
        </p:nvSpPr>
        <p:spPr>
          <a:xfrm>
            <a:off x="9304282" y="6395980"/>
            <a:ext cx="2743200" cy="365125"/>
          </a:xfrm>
        </p:spPr>
        <p:txBody>
          <a:bodyPr/>
          <a:lstStyle/>
          <a:p>
            <a:fld id="{D1D6ED88-3662-4767-8108-3D34BDB7CBE2}" type="slidenum">
              <a:rPr lang="en-US" smtClean="0"/>
              <a:pPr/>
              <a:t>8</a:t>
            </a:fld>
            <a:endParaRPr lang="en-US"/>
          </a:p>
        </p:txBody>
      </p:sp>
      <p:sp>
        <p:nvSpPr>
          <p:cNvPr id="10" name="TextBox 9">
            <a:extLst>
              <a:ext uri="{FF2B5EF4-FFF2-40B4-BE49-F238E27FC236}">
                <a16:creationId xmlns:a16="http://schemas.microsoft.com/office/drawing/2014/main" id="{38C04224-8B5D-4EDB-C465-1154D99D3C86}"/>
              </a:ext>
            </a:extLst>
          </p:cNvPr>
          <p:cNvSpPr txBox="1"/>
          <p:nvPr/>
        </p:nvSpPr>
        <p:spPr>
          <a:xfrm>
            <a:off x="912812" y="2963058"/>
            <a:ext cx="4384402" cy="1231106"/>
          </a:xfrm>
          <a:prstGeom prst="rect">
            <a:avLst/>
          </a:prstGeom>
          <a:solidFill>
            <a:srgbClr val="EEF2F7"/>
          </a:solidFill>
        </p:spPr>
        <p:txBody>
          <a:bodyPr wrap="square" tIns="91440" bIns="91440" rtlCol="0">
            <a:spAutoFit/>
          </a:bodyPr>
          <a:lstStyle/>
          <a:p>
            <a:r>
              <a:rPr lang="es-MX" sz="1700" b="1" i="0" u="none" strike="noStrike" baseline="0" dirty="0">
                <a:solidFill>
                  <a:srgbClr val="211D1E"/>
                </a:solidFill>
                <a:latin typeface="Gilroy-Bold"/>
              </a:rPr>
              <a:t>Seguro de vida permanente</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Cobertura permanente</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Se puede usar para pagar los gastos finales</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Ayuda a proteger su legado financiero</a:t>
            </a:r>
          </a:p>
        </p:txBody>
      </p:sp>
      <p:sp>
        <p:nvSpPr>
          <p:cNvPr id="12" name="TextBox 11">
            <a:extLst>
              <a:ext uri="{FF2B5EF4-FFF2-40B4-BE49-F238E27FC236}">
                <a16:creationId xmlns:a16="http://schemas.microsoft.com/office/drawing/2014/main" id="{80E1D5BA-FD02-5500-7870-CB8A8DA9CD25}"/>
              </a:ext>
            </a:extLst>
          </p:cNvPr>
          <p:cNvSpPr txBox="1"/>
          <p:nvPr/>
        </p:nvSpPr>
        <p:spPr>
          <a:xfrm>
            <a:off x="5609645" y="2966217"/>
            <a:ext cx="6216595" cy="1492716"/>
          </a:xfrm>
          <a:prstGeom prst="rect">
            <a:avLst/>
          </a:prstGeom>
          <a:solidFill>
            <a:srgbClr val="EEF2F7"/>
          </a:solidFill>
        </p:spPr>
        <p:txBody>
          <a:bodyPr wrap="square" tIns="91440" bIns="91440" rtlCol="0">
            <a:spAutoFit/>
          </a:bodyPr>
          <a:lstStyle/>
          <a:p>
            <a:r>
              <a:rPr lang="es-MX" sz="1700" b="1" i="0" u="none" strike="noStrike" baseline="0" dirty="0">
                <a:solidFill>
                  <a:srgbClr val="211D1E"/>
                </a:solidFill>
                <a:latin typeface="Gilroy-Bold"/>
              </a:rPr>
              <a:t>Atención a largo plazo (</a:t>
            </a:r>
            <a:r>
              <a:rPr lang="es-MX" sz="1700" b="1" i="0" u="none" strike="noStrike" baseline="0" dirty="0" err="1">
                <a:solidFill>
                  <a:srgbClr val="211D1E"/>
                </a:solidFill>
                <a:latin typeface="Gilroy-Bold"/>
              </a:rPr>
              <a:t>LTC</a:t>
            </a:r>
            <a:r>
              <a:rPr lang="es-MX" sz="1700" b="1" i="0" u="none" strike="noStrike" baseline="0" dirty="0">
                <a:solidFill>
                  <a:srgbClr val="211D1E"/>
                </a:solidFill>
                <a:latin typeface="Gilroy-Bold"/>
              </a:rPr>
              <a:t>)</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Le quita a la familia el trabajo de ser cuidadores de </a:t>
            </a:r>
            <a:br>
              <a:rPr lang="es-MX" sz="1700" b="0" i="0" u="none" strike="noStrike" baseline="0" dirty="0">
                <a:solidFill>
                  <a:srgbClr val="211D1E"/>
                </a:solidFill>
                <a:latin typeface="Gilroy-Regular" panose="00000500000000000000" pitchFamily="2" charset="0"/>
              </a:rPr>
            </a:br>
            <a:r>
              <a:rPr lang="es-MX" sz="1700" b="0" i="0" u="none" strike="noStrike" baseline="0" dirty="0">
                <a:solidFill>
                  <a:srgbClr val="211D1E"/>
                </a:solidFill>
                <a:latin typeface="Gilroy-Regular" panose="00000500000000000000" pitchFamily="2" charset="0"/>
              </a:rPr>
              <a:t>tiempo completo</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Beneficios en efectivo para atención en casa o centro residencial</a:t>
            </a:r>
          </a:p>
          <a:p>
            <a:pPr marL="285750" indent="-285750">
              <a:buFont typeface="Arial" panose="020B0604020202020204" pitchFamily="34" charset="0"/>
              <a:buChar char="•"/>
            </a:pPr>
            <a:r>
              <a:rPr lang="es-MX" sz="1700" b="0" i="0" u="none" strike="noStrike" baseline="0" dirty="0">
                <a:solidFill>
                  <a:srgbClr val="211D1E"/>
                </a:solidFill>
                <a:latin typeface="Gilroy-Regular" panose="00000500000000000000" pitchFamily="2" charset="0"/>
              </a:rPr>
              <a:t>Decida dónde y de quién recibirá atención</a:t>
            </a:r>
          </a:p>
        </p:txBody>
      </p:sp>
    </p:spTree>
    <p:extLst>
      <p:ext uri="{BB962C8B-B14F-4D97-AF65-F5344CB8AC3E}">
        <p14:creationId xmlns:p14="http://schemas.microsoft.com/office/powerpoint/2010/main" val="73656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69D30A9-2473-1250-0AD2-CBF31CEA8D44}"/>
              </a:ext>
            </a:extLst>
          </p:cNvPr>
          <p:cNvSpPr txBox="1">
            <a:spLocks/>
          </p:cNvSpPr>
          <p:nvPr/>
        </p:nvSpPr>
        <p:spPr>
          <a:xfrm>
            <a:off x="839788" y="1893169"/>
            <a:ext cx="10537827" cy="2130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Gilroy-Regular"/>
            </a:endParaRPr>
          </a:p>
        </p:txBody>
      </p:sp>
      <p:sp>
        <p:nvSpPr>
          <p:cNvPr id="11" name="Content Placeholder 10">
            <a:extLst>
              <a:ext uri="{FF2B5EF4-FFF2-40B4-BE49-F238E27FC236}">
                <a16:creationId xmlns:a16="http://schemas.microsoft.com/office/drawing/2014/main" id="{4F522B9D-DCBF-FF6D-838A-E70887949A42}"/>
              </a:ext>
            </a:extLst>
          </p:cNvPr>
          <p:cNvSpPr>
            <a:spLocks noGrp="1"/>
          </p:cNvSpPr>
          <p:nvPr>
            <p:ph idx="1"/>
          </p:nvPr>
        </p:nvSpPr>
        <p:spPr>
          <a:xfrm>
            <a:off x="430696" y="1501280"/>
            <a:ext cx="7402664" cy="4351338"/>
          </a:xfrm>
        </p:spPr>
        <p:txBody>
          <a:bodyPr>
            <a:normAutofit/>
          </a:bodyPr>
          <a:lstStyle/>
          <a:p>
            <a:r>
              <a:rPr lang="es-MX" dirty="0"/>
              <a:t>Usted es elegible para los beneficios de </a:t>
            </a:r>
            <a:r>
              <a:rPr lang="es-MX" dirty="0" err="1"/>
              <a:t>SMP</a:t>
            </a:r>
            <a:r>
              <a:rPr lang="es-MX" dirty="0"/>
              <a:t> si trabaja regularmente al menos 30 horas por semana</a:t>
            </a:r>
          </a:p>
          <a:p>
            <a:r>
              <a:rPr lang="es-MX" dirty="0"/>
              <a:t>Es posible que también cubra a estos dependientes:</a:t>
            </a:r>
          </a:p>
          <a:p>
            <a:pPr lvl="1"/>
            <a:r>
              <a:rPr lang="es-MX" dirty="0"/>
              <a:t>Su cónyuge legal</a:t>
            </a:r>
          </a:p>
          <a:p>
            <a:pPr lvl="1"/>
            <a:r>
              <a:rPr lang="es-MX" dirty="0"/>
              <a:t>Sus hijos naturales, adoptados, en acogida o hijastros (hasta el 31 de diciembre del año en que alcanzan la edad de 26 años)</a:t>
            </a:r>
          </a:p>
          <a:p>
            <a:pPr lvl="1"/>
            <a:r>
              <a:rPr lang="es-MX" dirty="0"/>
              <a:t>Los hijos de cualquier edad que queden discapacitados física o mentalmente antes de los </a:t>
            </a:r>
            <a:br>
              <a:rPr lang="es-MX" dirty="0"/>
            </a:br>
            <a:r>
              <a:rPr lang="es-MX" dirty="0"/>
              <a:t>26 años</a:t>
            </a:r>
          </a:p>
          <a:p>
            <a:endParaRPr lang="en-US" dirty="0"/>
          </a:p>
        </p:txBody>
      </p:sp>
      <p:sp>
        <p:nvSpPr>
          <p:cNvPr id="5" name="Slide Number Placeholder 4">
            <a:extLst>
              <a:ext uri="{FF2B5EF4-FFF2-40B4-BE49-F238E27FC236}">
                <a16:creationId xmlns:a16="http://schemas.microsoft.com/office/drawing/2014/main" id="{5B98DE5C-983D-7A4A-F77E-23DF7627DC95}"/>
              </a:ext>
            </a:extLst>
          </p:cNvPr>
          <p:cNvSpPr>
            <a:spLocks noGrp="1"/>
          </p:cNvSpPr>
          <p:nvPr>
            <p:ph type="sldNum" sz="quarter" idx="12"/>
          </p:nvPr>
        </p:nvSpPr>
        <p:spPr/>
        <p:txBody>
          <a:bodyPr/>
          <a:lstStyle/>
          <a:p>
            <a:fld id="{D1D6ED88-3662-4767-8108-3D34BDB7CBE2}" type="slidenum">
              <a:rPr lang="en-US" smtClean="0"/>
              <a:pPr/>
              <a:t>9</a:t>
            </a:fld>
            <a:endParaRPr lang="en-US"/>
          </a:p>
        </p:txBody>
      </p:sp>
      <p:sp>
        <p:nvSpPr>
          <p:cNvPr id="7" name="Title 6">
            <a:extLst>
              <a:ext uri="{FF2B5EF4-FFF2-40B4-BE49-F238E27FC236}">
                <a16:creationId xmlns:a16="http://schemas.microsoft.com/office/drawing/2014/main" id="{0D43DAEB-E456-71AF-9F6C-DF03F0442CD6}"/>
              </a:ext>
            </a:extLst>
          </p:cNvPr>
          <p:cNvSpPr>
            <a:spLocks noGrp="1"/>
          </p:cNvSpPr>
          <p:nvPr>
            <p:ph type="title"/>
          </p:nvPr>
        </p:nvSpPr>
        <p:spPr/>
        <p:txBody>
          <a:bodyPr>
            <a:noAutofit/>
          </a:bodyPr>
          <a:lstStyle/>
          <a:p>
            <a:r>
              <a:rPr lang="es-MX" sz="3000" dirty="0"/>
              <a:t>Descripción general de los beneficios</a:t>
            </a:r>
            <a:br>
              <a:rPr lang="es-MX" sz="2800" dirty="0"/>
            </a:br>
            <a:r>
              <a:rPr lang="es-MX" sz="2800" b="0" dirty="0">
                <a:latin typeface="Gilroy-Regular" panose="00000500000000000000" pitchFamily="2" charset="0"/>
              </a:rPr>
              <a:t>Elegibilidad</a:t>
            </a:r>
          </a:p>
        </p:txBody>
      </p:sp>
      <p:pic>
        <p:nvPicPr>
          <p:cNvPr id="21" name="Picture 20" descr="A doctor talking to a person&#10;&#10;Description automatically generated">
            <a:extLst>
              <a:ext uri="{FF2B5EF4-FFF2-40B4-BE49-F238E27FC236}">
                <a16:creationId xmlns:a16="http://schemas.microsoft.com/office/drawing/2014/main" id="{B2FA6DB7-DEBD-CBE6-C922-FD1E436C9034}"/>
              </a:ext>
            </a:extLst>
          </p:cNvPr>
          <p:cNvPicPr>
            <a:picLocks noChangeAspect="1"/>
          </p:cNvPicPr>
          <p:nvPr/>
        </p:nvPicPr>
        <p:blipFill rotWithShape="1">
          <a:blip r:embed="rId2">
            <a:extLst>
              <a:ext uri="{28A0092B-C50C-407E-A947-70E740481C1C}">
                <a14:useLocalDpi xmlns:a14="http://schemas.microsoft.com/office/drawing/2010/main" val="0"/>
              </a:ext>
            </a:extLst>
          </a:blip>
          <a:srcRect l="13982" r="20591"/>
          <a:stretch/>
        </p:blipFill>
        <p:spPr>
          <a:xfrm>
            <a:off x="8037095" y="1718059"/>
            <a:ext cx="4154905" cy="4235116"/>
          </a:xfrm>
          <a:prstGeom prst="rect">
            <a:avLst/>
          </a:prstGeom>
        </p:spPr>
      </p:pic>
    </p:spTree>
    <p:extLst>
      <p:ext uri="{BB962C8B-B14F-4D97-AF65-F5344CB8AC3E}">
        <p14:creationId xmlns:p14="http://schemas.microsoft.com/office/powerpoint/2010/main" val="4228082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302B97747A3F46B95081A80028CDA8" ma:contentTypeVersion="20" ma:contentTypeDescription="Create a new document." ma:contentTypeScope="" ma:versionID="ee01757f6f18c46b3a14b0eb0a560b8d">
  <xsd:schema xmlns:xsd="http://www.w3.org/2001/XMLSchema" xmlns:xs="http://www.w3.org/2001/XMLSchema" xmlns:p="http://schemas.microsoft.com/office/2006/metadata/properties" xmlns:ns1="http://schemas.microsoft.com/sharepoint/v3" xmlns:ns2="7370c838-294d-478f-8ce7-5e50c09f564a" xmlns:ns3="44666e44-fbf8-44d6-bb42-b454b5ccdecf" targetNamespace="http://schemas.microsoft.com/office/2006/metadata/properties" ma:root="true" ma:fieldsID="b5707a29945949491cf803e45ad7298f" ns1:_="" ns2:_="" ns3:_="">
    <xsd:import namespace="http://schemas.microsoft.com/sharepoint/v3"/>
    <xsd:import namespace="7370c838-294d-478f-8ce7-5e50c09f564a"/>
    <xsd:import namespace="44666e44-fbf8-44d6-bb42-b454b5ccde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70c838-294d-478f-8ce7-5e50c09f5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66e44-fbf8-44d6-bb42-b454b5ccdec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ed9a38-48fd-4362-96c7-71284860ddc2}" ma:internalName="TaxCatchAll" ma:showField="CatchAllData" ma:web="44666e44-fbf8-44d6-bb42-b454b5ccd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AFDB18-EE72-4231-BAA6-97681525604A}">
  <ds:schemaRefs>
    <ds:schemaRef ds:uri="http://schemas.microsoft.com/sharepoint/v3/contenttype/forms"/>
  </ds:schemaRefs>
</ds:datastoreItem>
</file>

<file path=customXml/itemProps2.xml><?xml version="1.0" encoding="utf-8"?>
<ds:datastoreItem xmlns:ds="http://schemas.openxmlformats.org/officeDocument/2006/customXml" ds:itemID="{9B85496C-EAFC-4670-9157-ABB47C2A95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70c838-294d-478f-8ce7-5e50c09f564a"/>
    <ds:schemaRef ds:uri="44666e44-fbf8-44d6-bb42-b454b5ccde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838</TotalTime>
  <Words>2771</Words>
  <Application>Microsoft Office PowerPoint</Application>
  <PresentationFormat>Widescreen</PresentationFormat>
  <Paragraphs>261</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Barlow SemiBold</vt:lpstr>
      <vt:lpstr>Calibri</vt:lpstr>
      <vt:lpstr>Gilroy-Bold</vt:lpstr>
      <vt:lpstr>Gilroy-Regular</vt:lpstr>
      <vt:lpstr>Office Theme</vt:lpstr>
      <vt:lpstr>Inscripción Abierta para  los beneficios de 2025</vt:lpstr>
      <vt:lpstr>Lo que cubriremos hoy</vt:lpstr>
      <vt:lpstr>Descripción general de la Inscripción Abierta</vt:lpstr>
      <vt:lpstr>Cómo inscribirse</vt:lpstr>
      <vt:lpstr>Cambios clave para 2025</vt:lpstr>
      <vt:lpstr>Cambios clave para 2025</vt:lpstr>
      <vt:lpstr>Cambios clave para 2025</vt:lpstr>
      <vt:lpstr>Cambios clave para 2025</vt:lpstr>
      <vt:lpstr>Descripción general de los beneficios Elegibilidad</vt:lpstr>
      <vt:lpstr> Descripción general de los beneficios Cobertura médica y de medicamentos recetados</vt:lpstr>
      <vt:lpstr> Descripción general de los beneficios Cobertura médica y de medicamentos recetados</vt:lpstr>
      <vt:lpstr>Descripción general de los beneficios Cuenta de Ahorros para Gastos Médicos</vt:lpstr>
      <vt:lpstr>Descripción general de los beneficios Cobertura dental</vt:lpstr>
      <vt:lpstr>Descripción general de los beneficios Cobertura de la vista</vt:lpstr>
      <vt:lpstr>Descripción general de los beneficios Cuentas con ventajas fiscales</vt:lpstr>
      <vt:lpstr>Descripción general de los beneficios Seguro de vida</vt:lpstr>
      <vt:lpstr>Descripción general de los beneficios Beneficios de discapacidad y ausencia</vt:lpstr>
      <vt:lpstr>Descripción general de los beneficios Beneficios voluntarios</vt:lpstr>
      <vt:lpstr>Descripción general de los beneficios Beneficios personales y de bienestar</vt:lpstr>
      <vt:lpstr>Descripción general de los beneficios Beneficios de tiempo libre</vt:lpstr>
      <vt:lpstr>Descripción general de los beneficios Beneficios de retiro de Fidelity</vt:lpstr>
      <vt:lpstr>Gente como usted</vt:lpstr>
      <vt:lpstr>Gente como usted</vt:lpstr>
      <vt:lpstr>Sus recursos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We’ll Cover Today</dc:title>
  <dc:creator>Erika Illiano</dc:creator>
  <cp:lastModifiedBy>Samantha Muzac</cp:lastModifiedBy>
  <cp:revision>42</cp:revision>
  <dcterms:created xsi:type="dcterms:W3CDTF">2024-10-11T12:30:40Z</dcterms:created>
  <dcterms:modified xsi:type="dcterms:W3CDTF">2024-10-29T18:03:48Z</dcterms:modified>
</cp:coreProperties>
</file>